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56" r:id="rId3"/>
    <p:sldId id="259" r:id="rId4"/>
    <p:sldId id="258" r:id="rId5"/>
    <p:sldId id="257" r:id="rId6"/>
    <p:sldId id="263" r:id="rId7"/>
    <p:sldId id="262"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10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D:\Users\DaviesS052\AppData\Local\Microsoft\Windows\INetCache\Content.Outlook\2XV9OP1P\2021-02-09%20-%20care%20home%20tests%20and%20results%20by%20LHB.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Users\DaviesS052\AppData\Local\Microsoft\Windows\INetCache\Content.Outlook\2XV9OP1P\2021-02-09%20-%20care%20home%20tests%20and%20results%20by%20LHB.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Users\DaviesS052\AppData\Local\Microsoft\Windows\INetCache\Content.Outlook\2XV9OP1P\2021-02-09%20-%20care%20home%20tests%20and%20results%20by%20LHB.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Users\DaviesS052\AppData\Local\Microsoft\Windows\INetCache\Content.Outlook\2XV9OP1P\2021-02-09%20-%20care%20home%20tests%20and%20results%20by%20LHB.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Users\DaviesS052\AppData\Local\Microsoft\Windows\INetCache\Content.Outlook\2XV9OP1P\2021-02-09%20-%20care%20home%20tests%20and%20results%20by%20LHB.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Users\DaviesS052\AppData\Local\Microsoft\Windows\INetCache\Content.Outlook\2XV9OP1P\2021-02-09%20-%20care%20home%20tests%20and%20results%20by%20LHB.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Users\DaviesS052\AppData\Local\Microsoft\Windows\INetCache\Content.Outlook\2XV9OP1P\2021-02-09%20-%20care%20home%20tests%20and%20results%20by%20LHB.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Users\DaviesS052\AppData\Local\Microsoft\Windows\INetCache\Content.Outlook\2XV9OP1P\2021-02-09%20-%20care%20home%20tests%20and%20results%20by%20LHB.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All LHBs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'All LHBs'!$A$27:$A$61</c:f>
              <c:numCache>
                <c:formatCode>m/d/yyyy</c:formatCode>
                <c:ptCount val="35"/>
                <c:pt idx="0">
                  <c:v>43990</c:v>
                </c:pt>
                <c:pt idx="1">
                  <c:v>43997</c:v>
                </c:pt>
                <c:pt idx="2">
                  <c:v>44004</c:v>
                </c:pt>
                <c:pt idx="3">
                  <c:v>44011</c:v>
                </c:pt>
                <c:pt idx="4">
                  <c:v>44018</c:v>
                </c:pt>
                <c:pt idx="5">
                  <c:v>44025</c:v>
                </c:pt>
                <c:pt idx="6">
                  <c:v>44032</c:v>
                </c:pt>
                <c:pt idx="7">
                  <c:v>44039</c:v>
                </c:pt>
                <c:pt idx="8">
                  <c:v>44046</c:v>
                </c:pt>
                <c:pt idx="9">
                  <c:v>44053</c:v>
                </c:pt>
                <c:pt idx="10">
                  <c:v>44060</c:v>
                </c:pt>
                <c:pt idx="11">
                  <c:v>44067</c:v>
                </c:pt>
                <c:pt idx="12">
                  <c:v>44074</c:v>
                </c:pt>
                <c:pt idx="13">
                  <c:v>44081</c:v>
                </c:pt>
                <c:pt idx="14">
                  <c:v>44088</c:v>
                </c:pt>
                <c:pt idx="15">
                  <c:v>44095</c:v>
                </c:pt>
                <c:pt idx="16">
                  <c:v>44102</c:v>
                </c:pt>
                <c:pt idx="17">
                  <c:v>44109</c:v>
                </c:pt>
                <c:pt idx="18">
                  <c:v>44116</c:v>
                </c:pt>
                <c:pt idx="19">
                  <c:v>44123</c:v>
                </c:pt>
                <c:pt idx="20">
                  <c:v>44130</c:v>
                </c:pt>
                <c:pt idx="21">
                  <c:v>44137</c:v>
                </c:pt>
                <c:pt idx="22">
                  <c:v>44144</c:v>
                </c:pt>
                <c:pt idx="23">
                  <c:v>44151</c:v>
                </c:pt>
                <c:pt idx="24">
                  <c:v>44158</c:v>
                </c:pt>
                <c:pt idx="25">
                  <c:v>44165</c:v>
                </c:pt>
                <c:pt idx="26">
                  <c:v>44172</c:v>
                </c:pt>
                <c:pt idx="27">
                  <c:v>44179</c:v>
                </c:pt>
                <c:pt idx="28">
                  <c:v>44186</c:v>
                </c:pt>
                <c:pt idx="29">
                  <c:v>44193</c:v>
                </c:pt>
                <c:pt idx="30">
                  <c:v>44200</c:v>
                </c:pt>
                <c:pt idx="31">
                  <c:v>44207</c:v>
                </c:pt>
                <c:pt idx="32">
                  <c:v>44214</c:v>
                </c:pt>
                <c:pt idx="33">
                  <c:v>44221</c:v>
                </c:pt>
                <c:pt idx="34">
                  <c:v>44228</c:v>
                </c:pt>
              </c:numCache>
            </c:numRef>
          </c:cat>
          <c:val>
            <c:numRef>
              <c:f>'All LHBs'!$Q$27:$Q$61</c:f>
              <c:numCache>
                <c:formatCode>0.0%</c:formatCode>
                <c:ptCount val="35"/>
                <c:pt idx="0">
                  <c:v>8.6206896551724137E-3</c:v>
                </c:pt>
                <c:pt idx="1">
                  <c:v>8.3224237890405835E-3</c:v>
                </c:pt>
                <c:pt idx="2">
                  <c:v>3.6699741742558106E-3</c:v>
                </c:pt>
                <c:pt idx="3">
                  <c:v>2.1757871833819123E-3</c:v>
                </c:pt>
                <c:pt idx="4">
                  <c:v>1.9728355717429243E-3</c:v>
                </c:pt>
                <c:pt idx="5">
                  <c:v>1.541457082589648E-3</c:v>
                </c:pt>
                <c:pt idx="6">
                  <c:v>2.7375668837363639E-3</c:v>
                </c:pt>
                <c:pt idx="7">
                  <c:v>2.7764556560368079E-3</c:v>
                </c:pt>
                <c:pt idx="8">
                  <c:v>1.8096119855231041E-3</c:v>
                </c:pt>
                <c:pt idx="9">
                  <c:v>2.0974231658248436E-3</c:v>
                </c:pt>
                <c:pt idx="10">
                  <c:v>1.5632515632515633E-3</c:v>
                </c:pt>
                <c:pt idx="11">
                  <c:v>1.7203413157170382E-3</c:v>
                </c:pt>
                <c:pt idx="12">
                  <c:v>2.3432115782219161E-3</c:v>
                </c:pt>
                <c:pt idx="13">
                  <c:v>5.6897796271920516E-3</c:v>
                </c:pt>
                <c:pt idx="14">
                  <c:v>4.1862412205218849E-3</c:v>
                </c:pt>
                <c:pt idx="15">
                  <c:v>6.8732923497267758E-3</c:v>
                </c:pt>
                <c:pt idx="16">
                  <c:v>6.5919578114700065E-3</c:v>
                </c:pt>
                <c:pt idx="17">
                  <c:v>1.0521757956267591E-2</c:v>
                </c:pt>
                <c:pt idx="18">
                  <c:v>1.4503614882736731E-2</c:v>
                </c:pt>
                <c:pt idx="19">
                  <c:v>1.8037820110250506E-2</c:v>
                </c:pt>
                <c:pt idx="20">
                  <c:v>3.0589780232513228E-2</c:v>
                </c:pt>
                <c:pt idx="21">
                  <c:v>2.5063625527528107E-2</c:v>
                </c:pt>
                <c:pt idx="22">
                  <c:v>2.5415375950436497E-2</c:v>
                </c:pt>
                <c:pt idx="23">
                  <c:v>2.2726523072863412E-2</c:v>
                </c:pt>
                <c:pt idx="24">
                  <c:v>1.9675852935612033E-2</c:v>
                </c:pt>
                <c:pt idx="25">
                  <c:v>1.8001391704232598E-2</c:v>
                </c:pt>
                <c:pt idx="26">
                  <c:v>2.6447138134439618E-2</c:v>
                </c:pt>
                <c:pt idx="27">
                  <c:v>3.287113057228E-2</c:v>
                </c:pt>
                <c:pt idx="28">
                  <c:v>2.4361370716510903E-2</c:v>
                </c:pt>
                <c:pt idx="29">
                  <c:v>2.6319064211050274E-2</c:v>
                </c:pt>
                <c:pt idx="30">
                  <c:v>4.0642951535909813E-2</c:v>
                </c:pt>
                <c:pt idx="31">
                  <c:v>3.7993218249075214E-2</c:v>
                </c:pt>
                <c:pt idx="32">
                  <c:v>2.360237988325101E-2</c:v>
                </c:pt>
                <c:pt idx="33">
                  <c:v>1.1663560391991824E-2</c:v>
                </c:pt>
                <c:pt idx="34">
                  <c:v>1.3068746424162125E-2</c:v>
                </c:pt>
              </c:numCache>
            </c:numRef>
          </c:val>
          <c:smooth val="0"/>
          <c:extLst>
            <c:ext xmlns:c16="http://schemas.microsoft.com/office/drawing/2014/chart" uri="{C3380CC4-5D6E-409C-BE32-E72D297353CC}">
              <c16:uniqueId val="{00000000-015E-43AB-8D1A-EC6C75AF9963}"/>
            </c:ext>
          </c:extLst>
        </c:ser>
        <c:dLbls>
          <c:showLegendKey val="0"/>
          <c:showVal val="0"/>
          <c:showCatName val="0"/>
          <c:showSerName val="0"/>
          <c:showPercent val="0"/>
          <c:showBubbleSize val="0"/>
        </c:dLbls>
        <c:smooth val="0"/>
        <c:axId val="897193392"/>
        <c:axId val="897193064"/>
      </c:lineChart>
      <c:dateAx>
        <c:axId val="897193392"/>
        <c:scaling>
          <c:orientation val="minMax"/>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7193064"/>
        <c:crosses val="autoZero"/>
        <c:auto val="1"/>
        <c:lblOffset val="100"/>
        <c:baseTimeUnit val="days"/>
      </c:dateAx>
      <c:valAx>
        <c:axId val="89719306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71933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1"/>
          <c:order val="0"/>
          <c:tx>
            <c:v>Aneurin Bevan</c:v>
          </c:tx>
          <c:spPr>
            <a:ln w="28575" cap="rnd">
              <a:solidFill>
                <a:schemeClr val="accent2"/>
              </a:solidFill>
              <a:round/>
            </a:ln>
            <a:effectLst/>
          </c:spPr>
          <c:marker>
            <c:symbol val="none"/>
          </c:marker>
          <c:cat>
            <c:numRef>
              <c:f>'All LHBs'!$A$18:$A$61</c:f>
              <c:numCache>
                <c:formatCode>m/d/yyyy</c:formatCode>
                <c:ptCount val="36"/>
                <c:pt idx="0">
                  <c:v>43983</c:v>
                </c:pt>
                <c:pt idx="1">
                  <c:v>43990</c:v>
                </c:pt>
                <c:pt idx="2">
                  <c:v>43997</c:v>
                </c:pt>
                <c:pt idx="3">
                  <c:v>44004</c:v>
                </c:pt>
                <c:pt idx="4">
                  <c:v>44011</c:v>
                </c:pt>
                <c:pt idx="5">
                  <c:v>44018</c:v>
                </c:pt>
                <c:pt idx="6">
                  <c:v>44025</c:v>
                </c:pt>
                <c:pt idx="7">
                  <c:v>44032</c:v>
                </c:pt>
                <c:pt idx="8">
                  <c:v>44039</c:v>
                </c:pt>
                <c:pt idx="9">
                  <c:v>44046</c:v>
                </c:pt>
                <c:pt idx="10">
                  <c:v>44053</c:v>
                </c:pt>
                <c:pt idx="11">
                  <c:v>44060</c:v>
                </c:pt>
                <c:pt idx="12">
                  <c:v>44067</c:v>
                </c:pt>
                <c:pt idx="13">
                  <c:v>44074</c:v>
                </c:pt>
                <c:pt idx="14">
                  <c:v>44081</c:v>
                </c:pt>
                <c:pt idx="15">
                  <c:v>44088</c:v>
                </c:pt>
                <c:pt idx="16">
                  <c:v>44095</c:v>
                </c:pt>
                <c:pt idx="17">
                  <c:v>44102</c:v>
                </c:pt>
                <c:pt idx="18">
                  <c:v>44109</c:v>
                </c:pt>
                <c:pt idx="19">
                  <c:v>44116</c:v>
                </c:pt>
                <c:pt idx="20">
                  <c:v>44123</c:v>
                </c:pt>
                <c:pt idx="21">
                  <c:v>44130</c:v>
                </c:pt>
                <c:pt idx="22">
                  <c:v>44137</c:v>
                </c:pt>
                <c:pt idx="23">
                  <c:v>44144</c:v>
                </c:pt>
                <c:pt idx="24">
                  <c:v>44151</c:v>
                </c:pt>
                <c:pt idx="25">
                  <c:v>44158</c:v>
                </c:pt>
                <c:pt idx="26">
                  <c:v>44165</c:v>
                </c:pt>
                <c:pt idx="27">
                  <c:v>44172</c:v>
                </c:pt>
                <c:pt idx="28">
                  <c:v>44179</c:v>
                </c:pt>
                <c:pt idx="29">
                  <c:v>44186</c:v>
                </c:pt>
                <c:pt idx="30">
                  <c:v>44193</c:v>
                </c:pt>
                <c:pt idx="31">
                  <c:v>44200</c:v>
                </c:pt>
                <c:pt idx="32">
                  <c:v>44207</c:v>
                </c:pt>
                <c:pt idx="33">
                  <c:v>44214</c:v>
                </c:pt>
                <c:pt idx="34">
                  <c:v>44221</c:v>
                </c:pt>
                <c:pt idx="35">
                  <c:v>44228</c:v>
                </c:pt>
              </c:numCache>
              <c:extLst/>
            </c:numRef>
          </c:cat>
          <c:val>
            <c:numRef>
              <c:f>'Aneurin Bevan'!$Q$18:$Q$61</c:f>
              <c:numCache>
                <c:formatCode>0.0%</c:formatCode>
                <c:ptCount val="36"/>
                <c:pt idx="0">
                  <c:v>8.1549439347604492E-3</c:v>
                </c:pt>
                <c:pt idx="1">
                  <c:v>6.2500000000000003E-3</c:v>
                </c:pt>
                <c:pt idx="2">
                  <c:v>3.9439088518843117E-3</c:v>
                </c:pt>
                <c:pt idx="3">
                  <c:v>1.6615895873719191E-3</c:v>
                </c:pt>
                <c:pt idx="4">
                  <c:v>1.127141568981064E-3</c:v>
                </c:pt>
                <c:pt idx="5">
                  <c:v>9.42507068803016E-4</c:v>
                </c:pt>
                <c:pt idx="6">
                  <c:v>1.040149781568546E-3</c:v>
                </c:pt>
                <c:pt idx="7">
                  <c:v>4.7630388187663728E-4</c:v>
                </c:pt>
                <c:pt idx="8">
                  <c:v>1.2016342225426579E-3</c:v>
                </c:pt>
                <c:pt idx="9">
                  <c:v>0</c:v>
                </c:pt>
                <c:pt idx="10">
                  <c:v>1.2324377618930244E-3</c:v>
                </c:pt>
                <c:pt idx="11">
                  <c:v>0</c:v>
                </c:pt>
                <c:pt idx="12">
                  <c:v>5.2770448548812663E-4</c:v>
                </c:pt>
                <c:pt idx="13">
                  <c:v>3.0706243602865915E-3</c:v>
                </c:pt>
                <c:pt idx="14">
                  <c:v>3.4610630407911E-3</c:v>
                </c:pt>
                <c:pt idx="15">
                  <c:v>5.0000000000000001E-3</c:v>
                </c:pt>
                <c:pt idx="16">
                  <c:v>5.9980806142034548E-3</c:v>
                </c:pt>
                <c:pt idx="17">
                  <c:v>1.1688311688311689E-2</c:v>
                </c:pt>
                <c:pt idx="18">
                  <c:v>9.7037793667007158E-3</c:v>
                </c:pt>
                <c:pt idx="19">
                  <c:v>1.1358258400378608E-2</c:v>
                </c:pt>
                <c:pt idx="20">
                  <c:v>1.2262658227848101E-2</c:v>
                </c:pt>
                <c:pt idx="21">
                  <c:v>3.4219748505462791E-2</c:v>
                </c:pt>
                <c:pt idx="22">
                  <c:v>2.1368894601542416E-2</c:v>
                </c:pt>
                <c:pt idx="23">
                  <c:v>3.4239010382151533E-2</c:v>
                </c:pt>
                <c:pt idx="24">
                  <c:v>3.1167459059693609E-2</c:v>
                </c:pt>
                <c:pt idx="25">
                  <c:v>3.2954165272666446E-2</c:v>
                </c:pt>
                <c:pt idx="26">
                  <c:v>1.7517765658568833E-2</c:v>
                </c:pt>
                <c:pt idx="27">
                  <c:v>3.1095164872714846E-2</c:v>
                </c:pt>
                <c:pt idx="28">
                  <c:v>3.9000318369945879E-2</c:v>
                </c:pt>
                <c:pt idx="29">
                  <c:v>2.8203184230477636E-2</c:v>
                </c:pt>
                <c:pt idx="30">
                  <c:v>2.8941957931361697E-2</c:v>
                </c:pt>
                <c:pt idx="31">
                  <c:v>3.0547550432276659E-2</c:v>
                </c:pt>
                <c:pt idx="32">
                  <c:v>2.2131378629828023E-2</c:v>
                </c:pt>
                <c:pt idx="33">
                  <c:v>1.2990847357543548E-2</c:v>
                </c:pt>
                <c:pt idx="34">
                  <c:v>7.1865443425076451E-3</c:v>
                </c:pt>
                <c:pt idx="35">
                  <c:v>5.3886348791639454E-3</c:v>
                </c:pt>
              </c:numCache>
              <c:extLst/>
            </c:numRef>
          </c:val>
          <c:smooth val="0"/>
          <c:extLst>
            <c:ext xmlns:c16="http://schemas.microsoft.com/office/drawing/2014/chart" uri="{C3380CC4-5D6E-409C-BE32-E72D297353CC}">
              <c16:uniqueId val="{00000000-48F4-4CC0-B8CB-580513963B2B}"/>
            </c:ext>
          </c:extLst>
        </c:ser>
        <c:dLbls>
          <c:showLegendKey val="0"/>
          <c:showVal val="0"/>
          <c:showCatName val="0"/>
          <c:showSerName val="0"/>
          <c:showPercent val="0"/>
          <c:showBubbleSize val="0"/>
        </c:dLbls>
        <c:smooth val="0"/>
        <c:axId val="521789728"/>
        <c:axId val="521787104"/>
      </c:lineChart>
      <c:dateAx>
        <c:axId val="521789728"/>
        <c:scaling>
          <c:orientation val="minMax"/>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21787104"/>
        <c:crosses val="autoZero"/>
        <c:auto val="1"/>
        <c:lblOffset val="100"/>
        <c:baseTimeUnit val="days"/>
      </c:dateAx>
      <c:valAx>
        <c:axId val="5217871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21789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2"/>
          <c:order val="0"/>
          <c:tx>
            <c:v>Betsi</c:v>
          </c:tx>
          <c:spPr>
            <a:ln w="28575" cap="rnd">
              <a:solidFill>
                <a:schemeClr val="accent3"/>
              </a:solidFill>
              <a:round/>
            </a:ln>
            <a:effectLst/>
          </c:spPr>
          <c:marker>
            <c:symbol val="none"/>
          </c:marker>
          <c:cat>
            <c:numRef>
              <c:f>'All LHBs'!$A$18:$A$61</c:f>
              <c:numCache>
                <c:formatCode>m/d/yyyy</c:formatCode>
                <c:ptCount val="36"/>
                <c:pt idx="0">
                  <c:v>43983</c:v>
                </c:pt>
                <c:pt idx="1">
                  <c:v>43990</c:v>
                </c:pt>
                <c:pt idx="2">
                  <c:v>43997</c:v>
                </c:pt>
                <c:pt idx="3">
                  <c:v>44004</c:v>
                </c:pt>
                <c:pt idx="4">
                  <c:v>44011</c:v>
                </c:pt>
                <c:pt idx="5">
                  <c:v>44018</c:v>
                </c:pt>
                <c:pt idx="6">
                  <c:v>44025</c:v>
                </c:pt>
                <c:pt idx="7">
                  <c:v>44032</c:v>
                </c:pt>
                <c:pt idx="8">
                  <c:v>44039</c:v>
                </c:pt>
                <c:pt idx="9">
                  <c:v>44046</c:v>
                </c:pt>
                <c:pt idx="10">
                  <c:v>44053</c:v>
                </c:pt>
                <c:pt idx="11">
                  <c:v>44060</c:v>
                </c:pt>
                <c:pt idx="12">
                  <c:v>44067</c:v>
                </c:pt>
                <c:pt idx="13">
                  <c:v>44074</c:v>
                </c:pt>
                <c:pt idx="14">
                  <c:v>44081</c:v>
                </c:pt>
                <c:pt idx="15">
                  <c:v>44088</c:v>
                </c:pt>
                <c:pt idx="16">
                  <c:v>44095</c:v>
                </c:pt>
                <c:pt idx="17">
                  <c:v>44102</c:v>
                </c:pt>
                <c:pt idx="18">
                  <c:v>44109</c:v>
                </c:pt>
                <c:pt idx="19">
                  <c:v>44116</c:v>
                </c:pt>
                <c:pt idx="20">
                  <c:v>44123</c:v>
                </c:pt>
                <c:pt idx="21">
                  <c:v>44130</c:v>
                </c:pt>
                <c:pt idx="22">
                  <c:v>44137</c:v>
                </c:pt>
                <c:pt idx="23">
                  <c:v>44144</c:v>
                </c:pt>
                <c:pt idx="24">
                  <c:v>44151</c:v>
                </c:pt>
                <c:pt idx="25">
                  <c:v>44158</c:v>
                </c:pt>
                <c:pt idx="26">
                  <c:v>44165</c:v>
                </c:pt>
                <c:pt idx="27">
                  <c:v>44172</c:v>
                </c:pt>
                <c:pt idx="28">
                  <c:v>44179</c:v>
                </c:pt>
                <c:pt idx="29">
                  <c:v>44186</c:v>
                </c:pt>
                <c:pt idx="30">
                  <c:v>44193</c:v>
                </c:pt>
                <c:pt idx="31">
                  <c:v>44200</c:v>
                </c:pt>
                <c:pt idx="32">
                  <c:v>44207</c:v>
                </c:pt>
                <c:pt idx="33">
                  <c:v>44214</c:v>
                </c:pt>
                <c:pt idx="34">
                  <c:v>44221</c:v>
                </c:pt>
                <c:pt idx="35">
                  <c:v>44228</c:v>
                </c:pt>
              </c:numCache>
              <c:extLst/>
            </c:numRef>
          </c:cat>
          <c:val>
            <c:numRef>
              <c:f>Betsi!$Q$18:$Q$61</c:f>
              <c:numCache>
                <c:formatCode>0.0%</c:formatCode>
                <c:ptCount val="36"/>
                <c:pt idx="0">
                  <c:v>1.5851752623353428E-2</c:v>
                </c:pt>
                <c:pt idx="1">
                  <c:v>1.2780656303972366E-2</c:v>
                </c:pt>
                <c:pt idx="2">
                  <c:v>1.5299479166666666E-2</c:v>
                </c:pt>
                <c:pt idx="3">
                  <c:v>4.6098123147843267E-3</c:v>
                </c:pt>
                <c:pt idx="4">
                  <c:v>3.2406617772471431E-3</c:v>
                </c:pt>
                <c:pt idx="5">
                  <c:v>2.5152237225311092E-3</c:v>
                </c:pt>
                <c:pt idx="6">
                  <c:v>2.1071115013169446E-3</c:v>
                </c:pt>
                <c:pt idx="7">
                  <c:v>5.6316876290595083E-3</c:v>
                </c:pt>
                <c:pt idx="8">
                  <c:v>6.2355971262030635E-3</c:v>
                </c:pt>
                <c:pt idx="9">
                  <c:v>2.2052337547780066E-3</c:v>
                </c:pt>
                <c:pt idx="10">
                  <c:v>3.1571722717913522E-3</c:v>
                </c:pt>
                <c:pt idx="11">
                  <c:v>2.3477622890682318E-3</c:v>
                </c:pt>
                <c:pt idx="12">
                  <c:v>3.105590062111801E-3</c:v>
                </c:pt>
                <c:pt idx="13">
                  <c:v>1.7540440459949329E-3</c:v>
                </c:pt>
                <c:pt idx="14">
                  <c:v>7.0964819568171524E-3</c:v>
                </c:pt>
                <c:pt idx="15">
                  <c:v>4.3995243757431633E-3</c:v>
                </c:pt>
                <c:pt idx="16">
                  <c:v>5.556327267676066E-3</c:v>
                </c:pt>
                <c:pt idx="17">
                  <c:v>2.8178936245156746E-3</c:v>
                </c:pt>
                <c:pt idx="18">
                  <c:v>6.3732029049948123E-3</c:v>
                </c:pt>
                <c:pt idx="19">
                  <c:v>7.7459333849728895E-3</c:v>
                </c:pt>
                <c:pt idx="20">
                  <c:v>1.5352162193835697E-2</c:v>
                </c:pt>
                <c:pt idx="21">
                  <c:v>2.6096282173498572E-2</c:v>
                </c:pt>
                <c:pt idx="22">
                  <c:v>2.2462462462462463E-2</c:v>
                </c:pt>
                <c:pt idx="23">
                  <c:v>1.1757925072046109E-2</c:v>
                </c:pt>
                <c:pt idx="24">
                  <c:v>1.2249705535924617E-2</c:v>
                </c:pt>
                <c:pt idx="25">
                  <c:v>9.5923261390887284E-3</c:v>
                </c:pt>
                <c:pt idx="26">
                  <c:v>1.2827854770358492E-2</c:v>
                </c:pt>
                <c:pt idx="27">
                  <c:v>1.1549441993252011E-2</c:v>
                </c:pt>
                <c:pt idx="28">
                  <c:v>1.5205511998099311E-2</c:v>
                </c:pt>
                <c:pt idx="29">
                  <c:v>1.8076352353972751E-2</c:v>
                </c:pt>
                <c:pt idx="30">
                  <c:v>2.0807957775071051E-2</c:v>
                </c:pt>
                <c:pt idx="31">
                  <c:v>3.6020229125812778E-2</c:v>
                </c:pt>
                <c:pt idx="32">
                  <c:v>5.481670929241262E-2</c:v>
                </c:pt>
                <c:pt idx="33">
                  <c:v>2.86302780638517E-2</c:v>
                </c:pt>
                <c:pt idx="34">
                  <c:v>1.6410578028640117E-2</c:v>
                </c:pt>
                <c:pt idx="35">
                  <c:v>2.243148873135118E-2</c:v>
                </c:pt>
              </c:numCache>
              <c:extLst/>
            </c:numRef>
          </c:val>
          <c:smooth val="0"/>
          <c:extLst>
            <c:ext xmlns:c16="http://schemas.microsoft.com/office/drawing/2014/chart" uri="{C3380CC4-5D6E-409C-BE32-E72D297353CC}">
              <c16:uniqueId val="{00000000-1B2E-4133-8433-14E1FC430684}"/>
            </c:ext>
          </c:extLst>
        </c:ser>
        <c:dLbls>
          <c:showLegendKey val="0"/>
          <c:showVal val="0"/>
          <c:showCatName val="0"/>
          <c:showSerName val="0"/>
          <c:showPercent val="0"/>
          <c:showBubbleSize val="0"/>
        </c:dLbls>
        <c:smooth val="0"/>
        <c:axId val="521789728"/>
        <c:axId val="521787104"/>
      </c:lineChart>
      <c:dateAx>
        <c:axId val="521789728"/>
        <c:scaling>
          <c:orientation val="minMax"/>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21787104"/>
        <c:crosses val="autoZero"/>
        <c:auto val="1"/>
        <c:lblOffset val="100"/>
        <c:baseTimeUnit val="days"/>
      </c:dateAx>
      <c:valAx>
        <c:axId val="5217871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21789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3"/>
          <c:order val="0"/>
          <c:tx>
            <c:v>Cardiff and Vale</c:v>
          </c:tx>
          <c:spPr>
            <a:ln w="28575" cap="rnd">
              <a:solidFill>
                <a:schemeClr val="accent4"/>
              </a:solidFill>
              <a:round/>
            </a:ln>
            <a:effectLst/>
          </c:spPr>
          <c:marker>
            <c:symbol val="none"/>
          </c:marker>
          <c:cat>
            <c:numRef>
              <c:f>'All LHBs'!$A$18:$A$61</c:f>
              <c:numCache>
                <c:formatCode>m/d/yyyy</c:formatCode>
                <c:ptCount val="36"/>
                <c:pt idx="0">
                  <c:v>43983</c:v>
                </c:pt>
                <c:pt idx="1">
                  <c:v>43990</c:v>
                </c:pt>
                <c:pt idx="2">
                  <c:v>43997</c:v>
                </c:pt>
                <c:pt idx="3">
                  <c:v>44004</c:v>
                </c:pt>
                <c:pt idx="4">
                  <c:v>44011</c:v>
                </c:pt>
                <c:pt idx="5">
                  <c:v>44018</c:v>
                </c:pt>
                <c:pt idx="6">
                  <c:v>44025</c:v>
                </c:pt>
                <c:pt idx="7">
                  <c:v>44032</c:v>
                </c:pt>
                <c:pt idx="8">
                  <c:v>44039</c:v>
                </c:pt>
                <c:pt idx="9">
                  <c:v>44046</c:v>
                </c:pt>
                <c:pt idx="10">
                  <c:v>44053</c:v>
                </c:pt>
                <c:pt idx="11">
                  <c:v>44060</c:v>
                </c:pt>
                <c:pt idx="12">
                  <c:v>44067</c:v>
                </c:pt>
                <c:pt idx="13">
                  <c:v>44074</c:v>
                </c:pt>
                <c:pt idx="14">
                  <c:v>44081</c:v>
                </c:pt>
                <c:pt idx="15">
                  <c:v>44088</c:v>
                </c:pt>
                <c:pt idx="16">
                  <c:v>44095</c:v>
                </c:pt>
                <c:pt idx="17">
                  <c:v>44102</c:v>
                </c:pt>
                <c:pt idx="18">
                  <c:v>44109</c:v>
                </c:pt>
                <c:pt idx="19">
                  <c:v>44116</c:v>
                </c:pt>
                <c:pt idx="20">
                  <c:v>44123</c:v>
                </c:pt>
                <c:pt idx="21">
                  <c:v>44130</c:v>
                </c:pt>
                <c:pt idx="22">
                  <c:v>44137</c:v>
                </c:pt>
                <c:pt idx="23">
                  <c:v>44144</c:v>
                </c:pt>
                <c:pt idx="24">
                  <c:v>44151</c:v>
                </c:pt>
                <c:pt idx="25">
                  <c:v>44158</c:v>
                </c:pt>
                <c:pt idx="26">
                  <c:v>44165</c:v>
                </c:pt>
                <c:pt idx="27">
                  <c:v>44172</c:v>
                </c:pt>
                <c:pt idx="28">
                  <c:v>44179</c:v>
                </c:pt>
                <c:pt idx="29">
                  <c:v>44186</c:v>
                </c:pt>
                <c:pt idx="30">
                  <c:v>44193</c:v>
                </c:pt>
                <c:pt idx="31">
                  <c:v>44200</c:v>
                </c:pt>
                <c:pt idx="32">
                  <c:v>44207</c:v>
                </c:pt>
                <c:pt idx="33">
                  <c:v>44214</c:v>
                </c:pt>
                <c:pt idx="34">
                  <c:v>44221</c:v>
                </c:pt>
                <c:pt idx="35">
                  <c:v>44228</c:v>
                </c:pt>
              </c:numCache>
              <c:extLst/>
            </c:numRef>
          </c:cat>
          <c:val>
            <c:numRef>
              <c:f>'Cardiff &amp; Vale'!$Q$18:$Q$61</c:f>
              <c:numCache>
                <c:formatCode>0.0%</c:formatCode>
                <c:ptCount val="36"/>
                <c:pt idx="0">
                  <c:v>1.0594947025264874E-2</c:v>
                </c:pt>
                <c:pt idx="1">
                  <c:v>1.0335917312661499E-2</c:v>
                </c:pt>
                <c:pt idx="2">
                  <c:v>1.7322834645669291E-2</c:v>
                </c:pt>
                <c:pt idx="3">
                  <c:v>5.2521008403361342E-4</c:v>
                </c:pt>
                <c:pt idx="4">
                  <c:v>2.4224806201550387E-3</c:v>
                </c:pt>
                <c:pt idx="5">
                  <c:v>1.6019223067681217E-3</c:v>
                </c:pt>
                <c:pt idx="6">
                  <c:v>2.6019080659150044E-3</c:v>
                </c:pt>
                <c:pt idx="7">
                  <c:v>3.4879665155214509E-3</c:v>
                </c:pt>
                <c:pt idx="8">
                  <c:v>2.0408163265306124E-3</c:v>
                </c:pt>
                <c:pt idx="9">
                  <c:v>4.2392840320301462E-3</c:v>
                </c:pt>
                <c:pt idx="10">
                  <c:v>2.4081878386514148E-3</c:v>
                </c:pt>
                <c:pt idx="11">
                  <c:v>1.8461538461538461E-3</c:v>
                </c:pt>
                <c:pt idx="12">
                  <c:v>0</c:v>
                </c:pt>
                <c:pt idx="13">
                  <c:v>3.6585365853658539E-3</c:v>
                </c:pt>
                <c:pt idx="14">
                  <c:v>3.3941450997030122E-3</c:v>
                </c:pt>
                <c:pt idx="15">
                  <c:v>3.669724770642202E-3</c:v>
                </c:pt>
                <c:pt idx="16">
                  <c:v>1.6160626836434867E-2</c:v>
                </c:pt>
                <c:pt idx="17">
                  <c:v>4.7225501770956314E-3</c:v>
                </c:pt>
                <c:pt idx="18">
                  <c:v>2.1447721179624665E-2</c:v>
                </c:pt>
                <c:pt idx="19">
                  <c:v>1.4963503649635036E-2</c:v>
                </c:pt>
                <c:pt idx="20">
                  <c:v>2.2267206477732792E-2</c:v>
                </c:pt>
                <c:pt idx="21">
                  <c:v>5.8055152394775036E-3</c:v>
                </c:pt>
                <c:pt idx="22">
                  <c:v>1.6979129819596747E-2</c:v>
                </c:pt>
                <c:pt idx="23">
                  <c:v>2.1486438886932017E-2</c:v>
                </c:pt>
                <c:pt idx="24">
                  <c:v>2.7392120075046905E-2</c:v>
                </c:pt>
                <c:pt idx="25">
                  <c:v>9.8820529167994893E-3</c:v>
                </c:pt>
                <c:pt idx="26">
                  <c:v>1.243970550901244E-2</c:v>
                </c:pt>
                <c:pt idx="27">
                  <c:v>2.1574344023323616E-2</c:v>
                </c:pt>
                <c:pt idx="28">
                  <c:v>4.190018681611956E-2</c:v>
                </c:pt>
                <c:pt idx="29">
                  <c:v>1.2726244343891403E-2</c:v>
                </c:pt>
                <c:pt idx="30">
                  <c:v>2.3936170212765957E-2</c:v>
                </c:pt>
                <c:pt idx="31">
                  <c:v>3.2307300941236329E-2</c:v>
                </c:pt>
                <c:pt idx="32">
                  <c:v>2.108359892130424E-2</c:v>
                </c:pt>
                <c:pt idx="33">
                  <c:v>2.434025108890597E-2</c:v>
                </c:pt>
                <c:pt idx="34">
                  <c:v>1.3043478260869565E-2</c:v>
                </c:pt>
                <c:pt idx="35">
                  <c:v>1.7241379310344827E-2</c:v>
                </c:pt>
              </c:numCache>
              <c:extLst/>
            </c:numRef>
          </c:val>
          <c:smooth val="0"/>
          <c:extLst>
            <c:ext xmlns:c16="http://schemas.microsoft.com/office/drawing/2014/chart" uri="{C3380CC4-5D6E-409C-BE32-E72D297353CC}">
              <c16:uniqueId val="{00000000-5970-439F-BC97-4CC1B0D953F1}"/>
            </c:ext>
          </c:extLst>
        </c:ser>
        <c:dLbls>
          <c:showLegendKey val="0"/>
          <c:showVal val="0"/>
          <c:showCatName val="0"/>
          <c:showSerName val="0"/>
          <c:showPercent val="0"/>
          <c:showBubbleSize val="0"/>
        </c:dLbls>
        <c:smooth val="0"/>
        <c:axId val="521789728"/>
        <c:axId val="521787104"/>
      </c:lineChart>
      <c:dateAx>
        <c:axId val="521789728"/>
        <c:scaling>
          <c:orientation val="minMax"/>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21787104"/>
        <c:crosses val="autoZero"/>
        <c:auto val="1"/>
        <c:lblOffset val="100"/>
        <c:baseTimeUnit val="days"/>
      </c:dateAx>
      <c:valAx>
        <c:axId val="5217871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21789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4"/>
          <c:order val="0"/>
          <c:tx>
            <c:v>Cwm Taf</c:v>
          </c:tx>
          <c:spPr>
            <a:ln w="28575" cap="rnd">
              <a:solidFill>
                <a:schemeClr val="accent5"/>
              </a:solidFill>
              <a:round/>
            </a:ln>
            <a:effectLst/>
          </c:spPr>
          <c:marker>
            <c:symbol val="none"/>
          </c:marker>
          <c:cat>
            <c:numRef>
              <c:f>'All LHBs'!$A$18:$A$61</c:f>
              <c:numCache>
                <c:formatCode>m/d/yyyy</c:formatCode>
                <c:ptCount val="36"/>
                <c:pt idx="0">
                  <c:v>43983</c:v>
                </c:pt>
                <c:pt idx="1">
                  <c:v>43990</c:v>
                </c:pt>
                <c:pt idx="2">
                  <c:v>43997</c:v>
                </c:pt>
                <c:pt idx="3">
                  <c:v>44004</c:v>
                </c:pt>
                <c:pt idx="4">
                  <c:v>44011</c:v>
                </c:pt>
                <c:pt idx="5">
                  <c:v>44018</c:v>
                </c:pt>
                <c:pt idx="6">
                  <c:v>44025</c:v>
                </c:pt>
                <c:pt idx="7">
                  <c:v>44032</c:v>
                </c:pt>
                <c:pt idx="8">
                  <c:v>44039</c:v>
                </c:pt>
                <c:pt idx="9">
                  <c:v>44046</c:v>
                </c:pt>
                <c:pt idx="10">
                  <c:v>44053</c:v>
                </c:pt>
                <c:pt idx="11">
                  <c:v>44060</c:v>
                </c:pt>
                <c:pt idx="12">
                  <c:v>44067</c:v>
                </c:pt>
                <c:pt idx="13">
                  <c:v>44074</c:v>
                </c:pt>
                <c:pt idx="14">
                  <c:v>44081</c:v>
                </c:pt>
                <c:pt idx="15">
                  <c:v>44088</c:v>
                </c:pt>
                <c:pt idx="16">
                  <c:v>44095</c:v>
                </c:pt>
                <c:pt idx="17">
                  <c:v>44102</c:v>
                </c:pt>
                <c:pt idx="18">
                  <c:v>44109</c:v>
                </c:pt>
                <c:pt idx="19">
                  <c:v>44116</c:v>
                </c:pt>
                <c:pt idx="20">
                  <c:v>44123</c:v>
                </c:pt>
                <c:pt idx="21">
                  <c:v>44130</c:v>
                </c:pt>
                <c:pt idx="22">
                  <c:v>44137</c:v>
                </c:pt>
                <c:pt idx="23">
                  <c:v>44144</c:v>
                </c:pt>
                <c:pt idx="24">
                  <c:v>44151</c:v>
                </c:pt>
                <c:pt idx="25">
                  <c:v>44158</c:v>
                </c:pt>
                <c:pt idx="26">
                  <c:v>44165</c:v>
                </c:pt>
                <c:pt idx="27">
                  <c:v>44172</c:v>
                </c:pt>
                <c:pt idx="28">
                  <c:v>44179</c:v>
                </c:pt>
                <c:pt idx="29">
                  <c:v>44186</c:v>
                </c:pt>
                <c:pt idx="30">
                  <c:v>44193</c:v>
                </c:pt>
                <c:pt idx="31">
                  <c:v>44200</c:v>
                </c:pt>
                <c:pt idx="32">
                  <c:v>44207</c:v>
                </c:pt>
                <c:pt idx="33">
                  <c:v>44214</c:v>
                </c:pt>
                <c:pt idx="34">
                  <c:v>44221</c:v>
                </c:pt>
                <c:pt idx="35">
                  <c:v>44228</c:v>
                </c:pt>
              </c:numCache>
              <c:extLst/>
            </c:numRef>
          </c:cat>
          <c:val>
            <c:numRef>
              <c:f>'Cwm Taf'!$Q$18:$Q$61</c:f>
              <c:numCache>
                <c:formatCode>0.0%</c:formatCode>
                <c:ptCount val="36"/>
                <c:pt idx="0">
                  <c:v>1.7403915881073241E-2</c:v>
                </c:pt>
                <c:pt idx="1">
                  <c:v>1.7017017017017019E-2</c:v>
                </c:pt>
                <c:pt idx="2">
                  <c:v>6.8027210884353739E-3</c:v>
                </c:pt>
                <c:pt idx="3">
                  <c:v>1.150103214391035E-2</c:v>
                </c:pt>
                <c:pt idx="4">
                  <c:v>3.2371983519717479E-3</c:v>
                </c:pt>
                <c:pt idx="5">
                  <c:v>2.7632790911882102E-3</c:v>
                </c:pt>
                <c:pt idx="6">
                  <c:v>1.4577259475218659E-3</c:v>
                </c:pt>
                <c:pt idx="7">
                  <c:v>1.5384615384615385E-3</c:v>
                </c:pt>
                <c:pt idx="8">
                  <c:v>1.2334258402713536E-3</c:v>
                </c:pt>
                <c:pt idx="9">
                  <c:v>1.4280614066404856E-3</c:v>
                </c:pt>
                <c:pt idx="10">
                  <c:v>1.5220700152207001E-3</c:v>
                </c:pt>
                <c:pt idx="11">
                  <c:v>8.4139671855279767E-4</c:v>
                </c:pt>
                <c:pt idx="12">
                  <c:v>4.2955326460481099E-4</c:v>
                </c:pt>
                <c:pt idx="13">
                  <c:v>3.1733439111463705E-3</c:v>
                </c:pt>
                <c:pt idx="14">
                  <c:v>3.3898305084745762E-3</c:v>
                </c:pt>
                <c:pt idx="15">
                  <c:v>7.0703965570242857E-3</c:v>
                </c:pt>
                <c:pt idx="16">
                  <c:v>1.1473962930273611E-2</c:v>
                </c:pt>
                <c:pt idx="17">
                  <c:v>8.1730769230769235E-3</c:v>
                </c:pt>
                <c:pt idx="18">
                  <c:v>1.8351063829787233E-2</c:v>
                </c:pt>
                <c:pt idx="19">
                  <c:v>2.5076319232446576E-2</c:v>
                </c:pt>
                <c:pt idx="20">
                  <c:v>2.318190315946906E-2</c:v>
                </c:pt>
                <c:pt idx="21">
                  <c:v>4.2368681863230923E-2</c:v>
                </c:pt>
                <c:pt idx="22">
                  <c:v>4.0965456155890166E-2</c:v>
                </c:pt>
                <c:pt idx="23">
                  <c:v>2.7525190464487589E-2</c:v>
                </c:pt>
                <c:pt idx="24">
                  <c:v>2.7020676691729324E-2</c:v>
                </c:pt>
                <c:pt idx="25">
                  <c:v>1.9800000000000002E-2</c:v>
                </c:pt>
                <c:pt idx="26">
                  <c:v>1.5779981965734897E-2</c:v>
                </c:pt>
                <c:pt idx="27">
                  <c:v>3.342554172429691E-2</c:v>
                </c:pt>
                <c:pt idx="28">
                  <c:v>2.5700393609631861E-2</c:v>
                </c:pt>
                <c:pt idx="29">
                  <c:v>4.1697508018751543E-2</c:v>
                </c:pt>
                <c:pt idx="30">
                  <c:v>3.885929175806957E-2</c:v>
                </c:pt>
                <c:pt idx="31">
                  <c:v>6.9235400361228175E-2</c:v>
                </c:pt>
                <c:pt idx="32">
                  <c:v>3.1841652323580036E-2</c:v>
                </c:pt>
                <c:pt idx="33">
                  <c:v>2.1106259097525473E-2</c:v>
                </c:pt>
                <c:pt idx="34">
                  <c:v>8.2474226804123713E-3</c:v>
                </c:pt>
                <c:pt idx="35">
                  <c:v>1.3506994693680656E-2</c:v>
                </c:pt>
              </c:numCache>
              <c:extLst/>
            </c:numRef>
          </c:val>
          <c:smooth val="0"/>
          <c:extLst>
            <c:ext xmlns:c16="http://schemas.microsoft.com/office/drawing/2014/chart" uri="{C3380CC4-5D6E-409C-BE32-E72D297353CC}">
              <c16:uniqueId val="{00000000-2024-4D9F-91AB-6BA2AEDB8A5F}"/>
            </c:ext>
          </c:extLst>
        </c:ser>
        <c:dLbls>
          <c:showLegendKey val="0"/>
          <c:showVal val="0"/>
          <c:showCatName val="0"/>
          <c:showSerName val="0"/>
          <c:showPercent val="0"/>
          <c:showBubbleSize val="0"/>
        </c:dLbls>
        <c:smooth val="0"/>
        <c:axId val="521789728"/>
        <c:axId val="521787104"/>
      </c:lineChart>
      <c:dateAx>
        <c:axId val="521789728"/>
        <c:scaling>
          <c:orientation val="minMax"/>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21787104"/>
        <c:crosses val="autoZero"/>
        <c:auto val="1"/>
        <c:lblOffset val="100"/>
        <c:baseTimeUnit val="days"/>
      </c:dateAx>
      <c:valAx>
        <c:axId val="5217871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21789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5"/>
          <c:order val="0"/>
          <c:tx>
            <c:v>Hywel Dda</c:v>
          </c:tx>
          <c:spPr>
            <a:ln w="28575" cap="rnd">
              <a:solidFill>
                <a:schemeClr val="accent6"/>
              </a:solidFill>
              <a:round/>
            </a:ln>
            <a:effectLst/>
          </c:spPr>
          <c:marker>
            <c:symbol val="none"/>
          </c:marker>
          <c:cat>
            <c:numRef>
              <c:f>'All LHBs'!$A$18:$A$61</c:f>
              <c:numCache>
                <c:formatCode>m/d/yyyy</c:formatCode>
                <c:ptCount val="36"/>
                <c:pt idx="0">
                  <c:v>43983</c:v>
                </c:pt>
                <c:pt idx="1">
                  <c:v>43990</c:v>
                </c:pt>
                <c:pt idx="2">
                  <c:v>43997</c:v>
                </c:pt>
                <c:pt idx="3">
                  <c:v>44004</c:v>
                </c:pt>
                <c:pt idx="4">
                  <c:v>44011</c:v>
                </c:pt>
                <c:pt idx="5">
                  <c:v>44018</c:v>
                </c:pt>
                <c:pt idx="6">
                  <c:v>44025</c:v>
                </c:pt>
                <c:pt idx="7">
                  <c:v>44032</c:v>
                </c:pt>
                <c:pt idx="8">
                  <c:v>44039</c:v>
                </c:pt>
                <c:pt idx="9">
                  <c:v>44046</c:v>
                </c:pt>
                <c:pt idx="10">
                  <c:v>44053</c:v>
                </c:pt>
                <c:pt idx="11">
                  <c:v>44060</c:v>
                </c:pt>
                <c:pt idx="12">
                  <c:v>44067</c:v>
                </c:pt>
                <c:pt idx="13">
                  <c:v>44074</c:v>
                </c:pt>
                <c:pt idx="14">
                  <c:v>44081</c:v>
                </c:pt>
                <c:pt idx="15">
                  <c:v>44088</c:v>
                </c:pt>
                <c:pt idx="16">
                  <c:v>44095</c:v>
                </c:pt>
                <c:pt idx="17">
                  <c:v>44102</c:v>
                </c:pt>
                <c:pt idx="18">
                  <c:v>44109</c:v>
                </c:pt>
                <c:pt idx="19">
                  <c:v>44116</c:v>
                </c:pt>
                <c:pt idx="20">
                  <c:v>44123</c:v>
                </c:pt>
                <c:pt idx="21">
                  <c:v>44130</c:v>
                </c:pt>
                <c:pt idx="22">
                  <c:v>44137</c:v>
                </c:pt>
                <c:pt idx="23">
                  <c:v>44144</c:v>
                </c:pt>
                <c:pt idx="24">
                  <c:v>44151</c:v>
                </c:pt>
                <c:pt idx="25">
                  <c:v>44158</c:v>
                </c:pt>
                <c:pt idx="26">
                  <c:v>44165</c:v>
                </c:pt>
                <c:pt idx="27">
                  <c:v>44172</c:v>
                </c:pt>
                <c:pt idx="28">
                  <c:v>44179</c:v>
                </c:pt>
                <c:pt idx="29">
                  <c:v>44186</c:v>
                </c:pt>
                <c:pt idx="30">
                  <c:v>44193</c:v>
                </c:pt>
                <c:pt idx="31">
                  <c:v>44200</c:v>
                </c:pt>
                <c:pt idx="32">
                  <c:v>44207</c:v>
                </c:pt>
                <c:pt idx="33">
                  <c:v>44214</c:v>
                </c:pt>
                <c:pt idx="34">
                  <c:v>44221</c:v>
                </c:pt>
                <c:pt idx="35">
                  <c:v>44228</c:v>
                </c:pt>
              </c:numCache>
              <c:extLst/>
            </c:numRef>
          </c:cat>
          <c:val>
            <c:numRef>
              <c:f>'Hywel Dda'!$Q$18:$Q$61</c:f>
              <c:numCache>
                <c:formatCode>0.0%</c:formatCode>
                <c:ptCount val="36"/>
                <c:pt idx="0">
                  <c:v>1.9035532994923859E-3</c:v>
                </c:pt>
                <c:pt idx="1">
                  <c:v>3.526093088857546E-3</c:v>
                </c:pt>
                <c:pt idx="2">
                  <c:v>4.7483380816714148E-3</c:v>
                </c:pt>
                <c:pt idx="3">
                  <c:v>1.3623978201634877E-3</c:v>
                </c:pt>
                <c:pt idx="4">
                  <c:v>1.1284134506883321E-3</c:v>
                </c:pt>
                <c:pt idx="5">
                  <c:v>1.6199953714417959E-3</c:v>
                </c:pt>
                <c:pt idx="6">
                  <c:v>9.2850510677808728E-4</c:v>
                </c:pt>
                <c:pt idx="7">
                  <c:v>1.1690437222352116E-3</c:v>
                </c:pt>
                <c:pt idx="8">
                  <c:v>1.2661433274246644E-3</c:v>
                </c:pt>
                <c:pt idx="9">
                  <c:v>2.5780578630764826E-3</c:v>
                </c:pt>
                <c:pt idx="10">
                  <c:v>1.6773832820799553E-3</c:v>
                </c:pt>
                <c:pt idx="11">
                  <c:v>8.107012565869477E-4</c:v>
                </c:pt>
                <c:pt idx="12">
                  <c:v>1.6096579476861167E-3</c:v>
                </c:pt>
                <c:pt idx="13">
                  <c:v>0</c:v>
                </c:pt>
                <c:pt idx="14">
                  <c:v>5.1783659378596084E-3</c:v>
                </c:pt>
                <c:pt idx="15">
                  <c:v>9.5510983763132757E-4</c:v>
                </c:pt>
                <c:pt idx="16">
                  <c:v>2.8772378516624042E-3</c:v>
                </c:pt>
                <c:pt idx="17">
                  <c:v>3.7135278514588859E-3</c:v>
                </c:pt>
                <c:pt idx="18">
                  <c:v>7.9113924050632917E-3</c:v>
                </c:pt>
                <c:pt idx="19">
                  <c:v>8.527827648114902E-3</c:v>
                </c:pt>
                <c:pt idx="20">
                  <c:v>9.7637795275590557E-3</c:v>
                </c:pt>
                <c:pt idx="21">
                  <c:v>3.3235170382835508E-2</c:v>
                </c:pt>
                <c:pt idx="22">
                  <c:v>2.7012570205937416E-2</c:v>
                </c:pt>
                <c:pt idx="23">
                  <c:v>1.8511522478277295E-2</c:v>
                </c:pt>
                <c:pt idx="24">
                  <c:v>1.7180256340332697E-2</c:v>
                </c:pt>
                <c:pt idx="25">
                  <c:v>2.1061999406704241E-2</c:v>
                </c:pt>
                <c:pt idx="26">
                  <c:v>1.3029315960912053E-2</c:v>
                </c:pt>
                <c:pt idx="27">
                  <c:v>2.6578947368421053E-2</c:v>
                </c:pt>
                <c:pt idx="28">
                  <c:v>3.3619290517041503E-2</c:v>
                </c:pt>
                <c:pt idx="29">
                  <c:v>1.7129228100607113E-2</c:v>
                </c:pt>
                <c:pt idx="30">
                  <c:v>2.8862478777589132E-2</c:v>
                </c:pt>
                <c:pt idx="31">
                  <c:v>3.9017069968111051E-2</c:v>
                </c:pt>
                <c:pt idx="32">
                  <c:v>4.3259945925067593E-2</c:v>
                </c:pt>
                <c:pt idx="33">
                  <c:v>3.2758286489629772E-2</c:v>
                </c:pt>
                <c:pt idx="34">
                  <c:v>1.4673674989049496E-2</c:v>
                </c:pt>
                <c:pt idx="35">
                  <c:v>7.1308724832214766E-3</c:v>
                </c:pt>
              </c:numCache>
              <c:extLst/>
            </c:numRef>
          </c:val>
          <c:smooth val="0"/>
          <c:extLst>
            <c:ext xmlns:c16="http://schemas.microsoft.com/office/drawing/2014/chart" uri="{C3380CC4-5D6E-409C-BE32-E72D297353CC}">
              <c16:uniqueId val="{00000000-9EDD-4118-85A2-2E44F0DD0BD9}"/>
            </c:ext>
          </c:extLst>
        </c:ser>
        <c:dLbls>
          <c:showLegendKey val="0"/>
          <c:showVal val="0"/>
          <c:showCatName val="0"/>
          <c:showSerName val="0"/>
          <c:showPercent val="0"/>
          <c:showBubbleSize val="0"/>
        </c:dLbls>
        <c:smooth val="0"/>
        <c:axId val="521789728"/>
        <c:axId val="521787104"/>
      </c:lineChart>
      <c:dateAx>
        <c:axId val="521789728"/>
        <c:scaling>
          <c:orientation val="minMax"/>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21787104"/>
        <c:crosses val="autoZero"/>
        <c:auto val="1"/>
        <c:lblOffset val="100"/>
        <c:baseTimeUnit val="days"/>
      </c:dateAx>
      <c:valAx>
        <c:axId val="5217871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21789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6"/>
          <c:order val="0"/>
          <c:tx>
            <c:v>Powys</c:v>
          </c:tx>
          <c:spPr>
            <a:ln w="28575" cap="rnd">
              <a:solidFill>
                <a:schemeClr val="accent1">
                  <a:lumMod val="60000"/>
                </a:schemeClr>
              </a:solidFill>
              <a:round/>
            </a:ln>
            <a:effectLst/>
          </c:spPr>
          <c:marker>
            <c:symbol val="none"/>
          </c:marker>
          <c:cat>
            <c:numRef>
              <c:f>'All LHBs'!$A$18:$A$61</c:f>
              <c:numCache>
                <c:formatCode>m/d/yyyy</c:formatCode>
                <c:ptCount val="36"/>
                <c:pt idx="0">
                  <c:v>43983</c:v>
                </c:pt>
                <c:pt idx="1">
                  <c:v>43990</c:v>
                </c:pt>
                <c:pt idx="2">
                  <c:v>43997</c:v>
                </c:pt>
                <c:pt idx="3">
                  <c:v>44004</c:v>
                </c:pt>
                <c:pt idx="4">
                  <c:v>44011</c:v>
                </c:pt>
                <c:pt idx="5">
                  <c:v>44018</c:v>
                </c:pt>
                <c:pt idx="6">
                  <c:v>44025</c:v>
                </c:pt>
                <c:pt idx="7">
                  <c:v>44032</c:v>
                </c:pt>
                <c:pt idx="8">
                  <c:v>44039</c:v>
                </c:pt>
                <c:pt idx="9">
                  <c:v>44046</c:v>
                </c:pt>
                <c:pt idx="10">
                  <c:v>44053</c:v>
                </c:pt>
                <c:pt idx="11">
                  <c:v>44060</c:v>
                </c:pt>
                <c:pt idx="12">
                  <c:v>44067</c:v>
                </c:pt>
                <c:pt idx="13">
                  <c:v>44074</c:v>
                </c:pt>
                <c:pt idx="14">
                  <c:v>44081</c:v>
                </c:pt>
                <c:pt idx="15">
                  <c:v>44088</c:v>
                </c:pt>
                <c:pt idx="16">
                  <c:v>44095</c:v>
                </c:pt>
                <c:pt idx="17">
                  <c:v>44102</c:v>
                </c:pt>
                <c:pt idx="18">
                  <c:v>44109</c:v>
                </c:pt>
                <c:pt idx="19">
                  <c:v>44116</c:v>
                </c:pt>
                <c:pt idx="20">
                  <c:v>44123</c:v>
                </c:pt>
                <c:pt idx="21">
                  <c:v>44130</c:v>
                </c:pt>
                <c:pt idx="22">
                  <c:v>44137</c:v>
                </c:pt>
                <c:pt idx="23">
                  <c:v>44144</c:v>
                </c:pt>
                <c:pt idx="24">
                  <c:v>44151</c:v>
                </c:pt>
                <c:pt idx="25">
                  <c:v>44158</c:v>
                </c:pt>
                <c:pt idx="26">
                  <c:v>44165</c:v>
                </c:pt>
                <c:pt idx="27">
                  <c:v>44172</c:v>
                </c:pt>
                <c:pt idx="28">
                  <c:v>44179</c:v>
                </c:pt>
                <c:pt idx="29">
                  <c:v>44186</c:v>
                </c:pt>
                <c:pt idx="30">
                  <c:v>44193</c:v>
                </c:pt>
                <c:pt idx="31">
                  <c:v>44200</c:v>
                </c:pt>
                <c:pt idx="32">
                  <c:v>44207</c:v>
                </c:pt>
                <c:pt idx="33">
                  <c:v>44214</c:v>
                </c:pt>
                <c:pt idx="34">
                  <c:v>44221</c:v>
                </c:pt>
                <c:pt idx="35">
                  <c:v>44228</c:v>
                </c:pt>
              </c:numCache>
              <c:extLst/>
            </c:numRef>
          </c:cat>
          <c:val>
            <c:numRef>
              <c:f>Powys!$Q$18:$Q$61</c:f>
              <c:numCache>
                <c:formatCode>0.0%</c:formatCode>
                <c:ptCount val="36"/>
                <c:pt idx="0">
                  <c:v>1.0224948875255624E-2</c:v>
                </c:pt>
                <c:pt idx="1">
                  <c:v>0</c:v>
                </c:pt>
                <c:pt idx="2">
                  <c:v>3.1446540880503146E-3</c:v>
                </c:pt>
                <c:pt idx="3">
                  <c:v>1.4144271570014145E-3</c:v>
                </c:pt>
                <c:pt idx="4">
                  <c:v>9.8425196850393699E-4</c:v>
                </c:pt>
                <c:pt idx="5">
                  <c:v>2.6642984014209592E-3</c:v>
                </c:pt>
                <c:pt idx="6">
                  <c:v>1.0152284263959391E-3</c:v>
                </c:pt>
                <c:pt idx="7">
                  <c:v>3.8095238095238095E-3</c:v>
                </c:pt>
                <c:pt idx="8">
                  <c:v>9.4607379375591296E-4</c:v>
                </c:pt>
                <c:pt idx="9">
                  <c:v>0</c:v>
                </c:pt>
                <c:pt idx="10">
                  <c:v>3.205128205128205E-3</c:v>
                </c:pt>
                <c:pt idx="11">
                  <c:v>1.8050541516245488E-3</c:v>
                </c:pt>
                <c:pt idx="12">
                  <c:v>1.3793103448275861E-3</c:v>
                </c:pt>
                <c:pt idx="13">
                  <c:v>2.5188916876574307E-3</c:v>
                </c:pt>
                <c:pt idx="14">
                  <c:v>2.844141069397042E-2</c:v>
                </c:pt>
                <c:pt idx="15">
                  <c:v>3.2715376226826608E-3</c:v>
                </c:pt>
                <c:pt idx="16">
                  <c:v>0</c:v>
                </c:pt>
                <c:pt idx="17">
                  <c:v>3.629764065335753E-3</c:v>
                </c:pt>
                <c:pt idx="18">
                  <c:v>5.9171597633136093E-3</c:v>
                </c:pt>
                <c:pt idx="19">
                  <c:v>4.4943820224719105E-3</c:v>
                </c:pt>
                <c:pt idx="20">
                  <c:v>1.570048309178744E-2</c:v>
                </c:pt>
                <c:pt idx="21">
                  <c:v>4.528763769889841E-2</c:v>
                </c:pt>
                <c:pt idx="22">
                  <c:v>3.3431661750245818E-2</c:v>
                </c:pt>
                <c:pt idx="23">
                  <c:v>1.3863216266173753E-2</c:v>
                </c:pt>
                <c:pt idx="24">
                  <c:v>5.287009063444109E-3</c:v>
                </c:pt>
                <c:pt idx="25">
                  <c:v>5.131964809384164E-3</c:v>
                </c:pt>
                <c:pt idx="26">
                  <c:v>9.0403337969401955E-3</c:v>
                </c:pt>
                <c:pt idx="27">
                  <c:v>2.1820917983446202E-2</c:v>
                </c:pt>
                <c:pt idx="28">
                  <c:v>3.1779661016949151E-2</c:v>
                </c:pt>
                <c:pt idx="29">
                  <c:v>7.357449417535254E-3</c:v>
                </c:pt>
                <c:pt idx="30">
                  <c:v>2.3861171366594359E-2</c:v>
                </c:pt>
                <c:pt idx="31">
                  <c:v>2.2088353413654619E-2</c:v>
                </c:pt>
                <c:pt idx="32">
                  <c:v>2.9301745635910224E-2</c:v>
                </c:pt>
                <c:pt idx="33">
                  <c:v>1.5578190533253445E-2</c:v>
                </c:pt>
                <c:pt idx="34">
                  <c:v>4.9226441631504926E-3</c:v>
                </c:pt>
                <c:pt idx="35">
                  <c:v>1.0543390105433901E-2</c:v>
                </c:pt>
              </c:numCache>
              <c:extLst/>
            </c:numRef>
          </c:val>
          <c:smooth val="0"/>
          <c:extLst>
            <c:ext xmlns:c16="http://schemas.microsoft.com/office/drawing/2014/chart" uri="{C3380CC4-5D6E-409C-BE32-E72D297353CC}">
              <c16:uniqueId val="{00000000-2682-43C8-9681-B5F967767B65}"/>
            </c:ext>
          </c:extLst>
        </c:ser>
        <c:dLbls>
          <c:showLegendKey val="0"/>
          <c:showVal val="0"/>
          <c:showCatName val="0"/>
          <c:showSerName val="0"/>
          <c:showPercent val="0"/>
          <c:showBubbleSize val="0"/>
        </c:dLbls>
        <c:smooth val="0"/>
        <c:axId val="521789728"/>
        <c:axId val="521787104"/>
      </c:lineChart>
      <c:dateAx>
        <c:axId val="521789728"/>
        <c:scaling>
          <c:orientation val="minMax"/>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21787104"/>
        <c:crosses val="autoZero"/>
        <c:auto val="1"/>
        <c:lblOffset val="100"/>
        <c:baseTimeUnit val="days"/>
      </c:dateAx>
      <c:valAx>
        <c:axId val="5217871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21789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7"/>
          <c:order val="0"/>
          <c:tx>
            <c:v>Swansea Bay</c:v>
          </c:tx>
          <c:spPr>
            <a:ln w="28575" cap="rnd">
              <a:solidFill>
                <a:schemeClr val="accent2">
                  <a:lumMod val="60000"/>
                </a:schemeClr>
              </a:solidFill>
              <a:round/>
            </a:ln>
            <a:effectLst/>
          </c:spPr>
          <c:marker>
            <c:symbol val="none"/>
          </c:marker>
          <c:cat>
            <c:numRef>
              <c:f>'All LHBs'!$A$18:$A$61</c:f>
              <c:numCache>
                <c:formatCode>m/d/yyyy</c:formatCode>
                <c:ptCount val="36"/>
                <c:pt idx="0">
                  <c:v>43983</c:v>
                </c:pt>
                <c:pt idx="1">
                  <c:v>43990</c:v>
                </c:pt>
                <c:pt idx="2">
                  <c:v>43997</c:v>
                </c:pt>
                <c:pt idx="3">
                  <c:v>44004</c:v>
                </c:pt>
                <c:pt idx="4">
                  <c:v>44011</c:v>
                </c:pt>
                <c:pt idx="5">
                  <c:v>44018</c:v>
                </c:pt>
                <c:pt idx="6">
                  <c:v>44025</c:v>
                </c:pt>
                <c:pt idx="7">
                  <c:v>44032</c:v>
                </c:pt>
                <c:pt idx="8">
                  <c:v>44039</c:v>
                </c:pt>
                <c:pt idx="9">
                  <c:v>44046</c:v>
                </c:pt>
                <c:pt idx="10">
                  <c:v>44053</c:v>
                </c:pt>
                <c:pt idx="11">
                  <c:v>44060</c:v>
                </c:pt>
                <c:pt idx="12">
                  <c:v>44067</c:v>
                </c:pt>
                <c:pt idx="13">
                  <c:v>44074</c:v>
                </c:pt>
                <c:pt idx="14">
                  <c:v>44081</c:v>
                </c:pt>
                <c:pt idx="15">
                  <c:v>44088</c:v>
                </c:pt>
                <c:pt idx="16">
                  <c:v>44095</c:v>
                </c:pt>
                <c:pt idx="17">
                  <c:v>44102</c:v>
                </c:pt>
                <c:pt idx="18">
                  <c:v>44109</c:v>
                </c:pt>
                <c:pt idx="19">
                  <c:v>44116</c:v>
                </c:pt>
                <c:pt idx="20">
                  <c:v>44123</c:v>
                </c:pt>
                <c:pt idx="21">
                  <c:v>44130</c:v>
                </c:pt>
                <c:pt idx="22">
                  <c:v>44137</c:v>
                </c:pt>
                <c:pt idx="23">
                  <c:v>44144</c:v>
                </c:pt>
                <c:pt idx="24">
                  <c:v>44151</c:v>
                </c:pt>
                <c:pt idx="25">
                  <c:v>44158</c:v>
                </c:pt>
                <c:pt idx="26">
                  <c:v>44165</c:v>
                </c:pt>
                <c:pt idx="27">
                  <c:v>44172</c:v>
                </c:pt>
                <c:pt idx="28">
                  <c:v>44179</c:v>
                </c:pt>
                <c:pt idx="29">
                  <c:v>44186</c:v>
                </c:pt>
                <c:pt idx="30">
                  <c:v>44193</c:v>
                </c:pt>
                <c:pt idx="31">
                  <c:v>44200</c:v>
                </c:pt>
                <c:pt idx="32">
                  <c:v>44207</c:v>
                </c:pt>
                <c:pt idx="33">
                  <c:v>44214</c:v>
                </c:pt>
                <c:pt idx="34">
                  <c:v>44221</c:v>
                </c:pt>
                <c:pt idx="35">
                  <c:v>44228</c:v>
                </c:pt>
              </c:numCache>
              <c:extLst/>
            </c:numRef>
          </c:cat>
          <c:val>
            <c:numRef>
              <c:f>'Swansea Bay'!$Q$18:$Q$61</c:f>
              <c:numCache>
                <c:formatCode>0.0%</c:formatCode>
                <c:ptCount val="36"/>
                <c:pt idx="0">
                  <c:v>4.2444821731748728E-3</c:v>
                </c:pt>
                <c:pt idx="1">
                  <c:v>5.6100981767180924E-3</c:v>
                </c:pt>
                <c:pt idx="2">
                  <c:v>8.8573959255978745E-4</c:v>
                </c:pt>
                <c:pt idx="3">
                  <c:v>3.6845983787767134E-4</c:v>
                </c:pt>
                <c:pt idx="4">
                  <c:v>2.221516978736909E-3</c:v>
                </c:pt>
                <c:pt idx="5">
                  <c:v>1.7862459065197975E-3</c:v>
                </c:pt>
                <c:pt idx="6">
                  <c:v>1.6020506247997437E-3</c:v>
                </c:pt>
                <c:pt idx="7">
                  <c:v>3.1857279388340237E-3</c:v>
                </c:pt>
                <c:pt idx="8">
                  <c:v>1.3445378151260505E-3</c:v>
                </c:pt>
                <c:pt idx="9">
                  <c:v>1.9913707268503153E-3</c:v>
                </c:pt>
                <c:pt idx="10">
                  <c:v>1.1714174150722373E-3</c:v>
                </c:pt>
                <c:pt idx="11">
                  <c:v>1.1037527593818985E-3</c:v>
                </c:pt>
                <c:pt idx="12">
                  <c:v>2.3752969121140144E-3</c:v>
                </c:pt>
                <c:pt idx="13">
                  <c:v>3.3698399326032012E-3</c:v>
                </c:pt>
                <c:pt idx="14">
                  <c:v>3.7301834006838669E-3</c:v>
                </c:pt>
                <c:pt idx="15">
                  <c:v>1.2674271229404308E-3</c:v>
                </c:pt>
                <c:pt idx="16">
                  <c:v>5.7708161582852432E-3</c:v>
                </c:pt>
                <c:pt idx="17">
                  <c:v>9.3926111458985592E-3</c:v>
                </c:pt>
                <c:pt idx="18">
                  <c:v>7.9545454545454537E-3</c:v>
                </c:pt>
                <c:pt idx="19">
                  <c:v>3.2846715328467155E-2</c:v>
                </c:pt>
                <c:pt idx="20">
                  <c:v>3.4075104311543813E-2</c:v>
                </c:pt>
                <c:pt idx="21">
                  <c:v>4.5049063336306872E-2</c:v>
                </c:pt>
                <c:pt idx="22">
                  <c:v>2.1577380952380952E-2</c:v>
                </c:pt>
                <c:pt idx="23">
                  <c:v>5.2694325226514065E-2</c:v>
                </c:pt>
                <c:pt idx="24">
                  <c:v>3.8581856100104277E-2</c:v>
                </c:pt>
                <c:pt idx="25">
                  <c:v>3.2094594594594593E-2</c:v>
                </c:pt>
                <c:pt idx="26">
                  <c:v>4.5810877021068105E-2</c:v>
                </c:pt>
                <c:pt idx="27">
                  <c:v>4.8192771084337352E-2</c:v>
                </c:pt>
                <c:pt idx="28">
                  <c:v>6.1938061938061936E-2</c:v>
                </c:pt>
                <c:pt idx="29">
                  <c:v>3.9317123642007241E-2</c:v>
                </c:pt>
                <c:pt idx="30">
                  <c:v>2.7436410402972278E-2</c:v>
                </c:pt>
                <c:pt idx="31">
                  <c:v>5.2061736926975348E-2</c:v>
                </c:pt>
                <c:pt idx="32">
                  <c:v>3.8948626045400239E-2</c:v>
                </c:pt>
                <c:pt idx="33">
                  <c:v>2.197802197802198E-2</c:v>
                </c:pt>
                <c:pt idx="34">
                  <c:v>7.8171978352375229E-3</c:v>
                </c:pt>
                <c:pt idx="35">
                  <c:v>6.3134779028273403E-3</c:v>
                </c:pt>
              </c:numCache>
              <c:extLst/>
            </c:numRef>
          </c:val>
          <c:smooth val="0"/>
          <c:extLst>
            <c:ext xmlns:c16="http://schemas.microsoft.com/office/drawing/2014/chart" uri="{C3380CC4-5D6E-409C-BE32-E72D297353CC}">
              <c16:uniqueId val="{00000000-D22E-45B8-99AF-BDB21B2DF8E3}"/>
            </c:ext>
          </c:extLst>
        </c:ser>
        <c:dLbls>
          <c:showLegendKey val="0"/>
          <c:showVal val="0"/>
          <c:showCatName val="0"/>
          <c:showSerName val="0"/>
          <c:showPercent val="0"/>
          <c:showBubbleSize val="0"/>
        </c:dLbls>
        <c:smooth val="0"/>
        <c:axId val="521789728"/>
        <c:axId val="521787104"/>
      </c:lineChart>
      <c:dateAx>
        <c:axId val="521789728"/>
        <c:scaling>
          <c:orientation val="minMax"/>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21787104"/>
        <c:crosses val="autoZero"/>
        <c:auto val="1"/>
        <c:lblOffset val="100"/>
        <c:baseTimeUnit val="days"/>
      </c:dateAx>
      <c:valAx>
        <c:axId val="5217871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21789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FB17A8D-560A-46CE-A93C-19239AA82045}" type="datetimeFigureOut">
              <a:rPr lang="en-GB" smtClean="0"/>
              <a:t>17/02/2021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22164-A471-4025-8CBC-3A70DB03073D}" type="slidenum">
              <a:rPr lang="en-GB" smtClean="0"/>
              <a:t>‹#›</a:t>
            </a:fld>
            <a:endParaRPr lang="en-GB"/>
          </a:p>
        </p:txBody>
      </p:sp>
    </p:spTree>
    <p:extLst>
      <p:ext uri="{BB962C8B-B14F-4D97-AF65-F5344CB8AC3E}">
        <p14:creationId xmlns:p14="http://schemas.microsoft.com/office/powerpoint/2010/main" val="26030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FB17A8D-560A-46CE-A93C-19239AA82045}" type="datetimeFigureOut">
              <a:rPr lang="en-GB" smtClean="0"/>
              <a:t>17/02/2021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22164-A471-4025-8CBC-3A70DB03073D}" type="slidenum">
              <a:rPr lang="en-GB" smtClean="0"/>
              <a:t>‹#›</a:t>
            </a:fld>
            <a:endParaRPr lang="en-GB"/>
          </a:p>
        </p:txBody>
      </p:sp>
    </p:spTree>
    <p:extLst>
      <p:ext uri="{BB962C8B-B14F-4D97-AF65-F5344CB8AC3E}">
        <p14:creationId xmlns:p14="http://schemas.microsoft.com/office/powerpoint/2010/main" val="3830596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FB17A8D-560A-46CE-A93C-19239AA82045}" type="datetimeFigureOut">
              <a:rPr lang="en-GB" smtClean="0"/>
              <a:t>17/02/2021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22164-A471-4025-8CBC-3A70DB03073D}" type="slidenum">
              <a:rPr lang="en-GB" smtClean="0"/>
              <a:t>‹#›</a:t>
            </a:fld>
            <a:endParaRPr lang="en-GB"/>
          </a:p>
        </p:txBody>
      </p:sp>
    </p:spTree>
    <p:extLst>
      <p:ext uri="{BB962C8B-B14F-4D97-AF65-F5344CB8AC3E}">
        <p14:creationId xmlns:p14="http://schemas.microsoft.com/office/powerpoint/2010/main" val="2251714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FB17A8D-560A-46CE-A93C-19239AA82045}" type="datetimeFigureOut">
              <a:rPr lang="en-GB" smtClean="0"/>
              <a:t>17/02/2021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22164-A471-4025-8CBC-3A70DB03073D}" type="slidenum">
              <a:rPr lang="en-GB" smtClean="0"/>
              <a:t>‹#›</a:t>
            </a:fld>
            <a:endParaRPr lang="en-GB"/>
          </a:p>
        </p:txBody>
      </p:sp>
    </p:spTree>
    <p:extLst>
      <p:ext uri="{BB962C8B-B14F-4D97-AF65-F5344CB8AC3E}">
        <p14:creationId xmlns:p14="http://schemas.microsoft.com/office/powerpoint/2010/main" val="3392821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B17A8D-560A-46CE-A93C-19239AA82045}" type="datetimeFigureOut">
              <a:rPr lang="en-GB" smtClean="0"/>
              <a:t>17/02/2021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F22164-A471-4025-8CBC-3A70DB03073D}" type="slidenum">
              <a:rPr lang="en-GB" smtClean="0"/>
              <a:t>‹#›</a:t>
            </a:fld>
            <a:endParaRPr lang="en-GB"/>
          </a:p>
        </p:txBody>
      </p:sp>
    </p:spTree>
    <p:extLst>
      <p:ext uri="{BB962C8B-B14F-4D97-AF65-F5344CB8AC3E}">
        <p14:creationId xmlns:p14="http://schemas.microsoft.com/office/powerpoint/2010/main" val="3839811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FB17A8D-560A-46CE-A93C-19239AA82045}" type="datetimeFigureOut">
              <a:rPr lang="en-GB" smtClean="0"/>
              <a:t>17/02/2021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F22164-A471-4025-8CBC-3A70DB03073D}" type="slidenum">
              <a:rPr lang="en-GB" smtClean="0"/>
              <a:t>‹#›</a:t>
            </a:fld>
            <a:endParaRPr lang="en-GB"/>
          </a:p>
        </p:txBody>
      </p:sp>
    </p:spTree>
    <p:extLst>
      <p:ext uri="{BB962C8B-B14F-4D97-AF65-F5344CB8AC3E}">
        <p14:creationId xmlns:p14="http://schemas.microsoft.com/office/powerpoint/2010/main" val="755242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FB17A8D-560A-46CE-A93C-19239AA82045}" type="datetimeFigureOut">
              <a:rPr lang="en-GB" smtClean="0"/>
              <a:t>17/02/2021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F22164-A471-4025-8CBC-3A70DB03073D}" type="slidenum">
              <a:rPr lang="en-GB" smtClean="0"/>
              <a:t>‹#›</a:t>
            </a:fld>
            <a:endParaRPr lang="en-GB"/>
          </a:p>
        </p:txBody>
      </p:sp>
    </p:spTree>
    <p:extLst>
      <p:ext uri="{BB962C8B-B14F-4D97-AF65-F5344CB8AC3E}">
        <p14:creationId xmlns:p14="http://schemas.microsoft.com/office/powerpoint/2010/main" val="1062585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FB17A8D-560A-46CE-A93C-19239AA82045}" type="datetimeFigureOut">
              <a:rPr lang="en-GB" smtClean="0"/>
              <a:t>17/02/2021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F22164-A471-4025-8CBC-3A70DB03073D}" type="slidenum">
              <a:rPr lang="en-GB" smtClean="0"/>
              <a:t>‹#›</a:t>
            </a:fld>
            <a:endParaRPr lang="en-GB"/>
          </a:p>
        </p:txBody>
      </p:sp>
    </p:spTree>
    <p:extLst>
      <p:ext uri="{BB962C8B-B14F-4D97-AF65-F5344CB8AC3E}">
        <p14:creationId xmlns:p14="http://schemas.microsoft.com/office/powerpoint/2010/main" val="724860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B17A8D-560A-46CE-A93C-19239AA82045}" type="datetimeFigureOut">
              <a:rPr lang="en-GB" smtClean="0"/>
              <a:t>17/02/2021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F22164-A471-4025-8CBC-3A70DB03073D}" type="slidenum">
              <a:rPr lang="en-GB" smtClean="0"/>
              <a:t>‹#›</a:t>
            </a:fld>
            <a:endParaRPr lang="en-GB"/>
          </a:p>
        </p:txBody>
      </p:sp>
    </p:spTree>
    <p:extLst>
      <p:ext uri="{BB962C8B-B14F-4D97-AF65-F5344CB8AC3E}">
        <p14:creationId xmlns:p14="http://schemas.microsoft.com/office/powerpoint/2010/main" val="856956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B17A8D-560A-46CE-A93C-19239AA82045}" type="datetimeFigureOut">
              <a:rPr lang="en-GB" smtClean="0"/>
              <a:t>17/02/2021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F22164-A471-4025-8CBC-3A70DB03073D}" type="slidenum">
              <a:rPr lang="en-GB" smtClean="0"/>
              <a:t>‹#›</a:t>
            </a:fld>
            <a:endParaRPr lang="en-GB"/>
          </a:p>
        </p:txBody>
      </p:sp>
    </p:spTree>
    <p:extLst>
      <p:ext uri="{BB962C8B-B14F-4D97-AF65-F5344CB8AC3E}">
        <p14:creationId xmlns:p14="http://schemas.microsoft.com/office/powerpoint/2010/main" val="1107239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B17A8D-560A-46CE-A93C-19239AA82045}" type="datetimeFigureOut">
              <a:rPr lang="en-GB" smtClean="0"/>
              <a:t>17/02/2021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F22164-A471-4025-8CBC-3A70DB03073D}" type="slidenum">
              <a:rPr lang="en-GB" smtClean="0"/>
              <a:t>‹#›</a:t>
            </a:fld>
            <a:endParaRPr lang="en-GB"/>
          </a:p>
        </p:txBody>
      </p:sp>
    </p:spTree>
    <p:extLst>
      <p:ext uri="{BB962C8B-B14F-4D97-AF65-F5344CB8AC3E}">
        <p14:creationId xmlns:p14="http://schemas.microsoft.com/office/powerpoint/2010/main" val="71402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B17A8D-560A-46CE-A93C-19239AA82045}" type="datetimeFigureOut">
              <a:rPr lang="en-GB" smtClean="0"/>
              <a:t>17/02/2021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F22164-A471-4025-8CBC-3A70DB03073D}" type="slidenum">
              <a:rPr lang="en-GB" smtClean="0"/>
              <a:t>‹#›</a:t>
            </a:fld>
            <a:endParaRPr lang="en-GB"/>
          </a:p>
        </p:txBody>
      </p:sp>
    </p:spTree>
    <p:extLst>
      <p:ext uri="{BB962C8B-B14F-4D97-AF65-F5344CB8AC3E}">
        <p14:creationId xmlns:p14="http://schemas.microsoft.com/office/powerpoint/2010/main" val="470986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 Id="rId9" Type="http://schemas.openxmlformats.org/officeDocument/2006/relationships/chart" Target="../charts/chart8.xml"/></Relationships>
</file>

<file path=ppt/slides/_rels/slide4.xml.rels><?xml version="1.0" encoding="UTF-8" standalone="yes"?>
<Relationships xmlns="http://schemas.openxmlformats.org/package/2006/relationships"><Relationship Id="rId2" Type="http://schemas.openxmlformats.org/officeDocument/2006/relationships/hyperlink" Target="https://www.ox.ac.uk/sites/files/oxford/media_wysiwyg/UK%20evaluation_PHE%20Porton%20Down%20%20University%20of%20Oxford_final.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ov.uk/government/publications/evidence-on-the-accuracy-of-lateral-flow-device-test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ox.ac.uk/sites/files/oxford/media_wysiwyg/UK%20evaluation_PHE%20Porton%20Down%20%20University%20of%20Oxford_final.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Social care testing programme update</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60698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graphicFrame>
        <p:nvGraphicFramePr>
          <p:cNvPr id="4" name="Table 3"/>
          <p:cNvGraphicFramePr>
            <a:graphicFrameLocks noGrp="1"/>
          </p:cNvGraphicFramePr>
          <p:nvPr/>
        </p:nvGraphicFramePr>
        <p:xfrm>
          <a:off x="1196258" y="715142"/>
          <a:ext cx="9540568" cy="5604533"/>
        </p:xfrm>
        <a:graphic>
          <a:graphicData uri="http://schemas.openxmlformats.org/drawingml/2006/table">
            <a:tbl>
              <a:tblPr firstRow="1" bandRow="1">
                <a:tableStyleId>{5C22544A-7EE6-4342-B048-85BDC9FD1C3A}</a:tableStyleId>
              </a:tblPr>
              <a:tblGrid>
                <a:gridCol w="4770284">
                  <a:extLst>
                    <a:ext uri="{9D8B030D-6E8A-4147-A177-3AD203B41FA5}">
                      <a16:colId xmlns:a16="http://schemas.microsoft.com/office/drawing/2014/main" val="742840489"/>
                    </a:ext>
                  </a:extLst>
                </a:gridCol>
                <a:gridCol w="4770284">
                  <a:extLst>
                    <a:ext uri="{9D8B030D-6E8A-4147-A177-3AD203B41FA5}">
                      <a16:colId xmlns:a16="http://schemas.microsoft.com/office/drawing/2014/main" val="164044646"/>
                    </a:ext>
                  </a:extLst>
                </a:gridCol>
              </a:tblGrid>
              <a:tr h="404905">
                <a:tc>
                  <a:txBody>
                    <a:bodyPr/>
                    <a:lstStyle/>
                    <a:p>
                      <a:r>
                        <a:rPr lang="en-GB" sz="2000" dirty="0"/>
                        <a:t>Social Care setting/cohort</a:t>
                      </a:r>
                    </a:p>
                  </a:txBody>
                  <a:tcPr/>
                </a:tc>
                <a:tc>
                  <a:txBody>
                    <a:bodyPr/>
                    <a:lstStyle/>
                    <a:p>
                      <a:r>
                        <a:rPr lang="en-GB" sz="2000" dirty="0"/>
                        <a:t>Testing approach</a:t>
                      </a:r>
                    </a:p>
                  </a:txBody>
                  <a:tcPr/>
                </a:tc>
                <a:extLst>
                  <a:ext uri="{0D108BD9-81ED-4DB2-BD59-A6C34878D82A}">
                    <a16:rowId xmlns:a16="http://schemas.microsoft.com/office/drawing/2014/main" val="440565329"/>
                  </a:ext>
                </a:extLst>
              </a:tr>
              <a:tr h="1297913">
                <a:tc>
                  <a:txBody>
                    <a:bodyPr/>
                    <a:lstStyle/>
                    <a:p>
                      <a:r>
                        <a:rPr lang="en-GB" sz="2000" dirty="0"/>
                        <a:t>Care homes Staff</a:t>
                      </a:r>
                    </a:p>
                  </a:txBody>
                  <a:tcPr/>
                </a:tc>
                <a:tc>
                  <a:txBody>
                    <a:bodyPr/>
                    <a:lstStyle/>
                    <a:p>
                      <a:r>
                        <a:rPr lang="en-GB" sz="2000" dirty="0"/>
                        <a:t>PCR Weekly</a:t>
                      </a:r>
                    </a:p>
                    <a:p>
                      <a:r>
                        <a:rPr lang="en-GB" sz="2000" dirty="0"/>
                        <a:t>LFD Twice weekly</a:t>
                      </a:r>
                      <a:r>
                        <a:rPr lang="en-GB" sz="2000" baseline="0" dirty="0"/>
                        <a:t> </a:t>
                      </a:r>
                    </a:p>
                    <a:p>
                      <a:r>
                        <a:rPr lang="en-GB" sz="2000" baseline="0" dirty="0"/>
                        <a:t>Outbreak testing</a:t>
                      </a:r>
                    </a:p>
                    <a:p>
                      <a:r>
                        <a:rPr lang="en-GB" sz="2000" baseline="0" dirty="0"/>
                        <a:t>LFDs for Visitors</a:t>
                      </a:r>
                      <a:endParaRPr lang="en-GB" sz="2000" dirty="0"/>
                    </a:p>
                  </a:txBody>
                  <a:tcPr/>
                </a:tc>
                <a:extLst>
                  <a:ext uri="{0D108BD9-81ED-4DB2-BD59-A6C34878D82A}">
                    <a16:rowId xmlns:a16="http://schemas.microsoft.com/office/drawing/2014/main" val="2416512099"/>
                  </a:ext>
                </a:extLst>
              </a:tr>
              <a:tr h="404905">
                <a:tc>
                  <a:txBody>
                    <a:bodyPr/>
                    <a:lstStyle/>
                    <a:p>
                      <a:r>
                        <a:rPr lang="en-GB" sz="2000" dirty="0"/>
                        <a:t>Care homes residents</a:t>
                      </a:r>
                    </a:p>
                  </a:txBody>
                  <a:tcPr/>
                </a:tc>
                <a:tc>
                  <a:txBody>
                    <a:bodyPr/>
                    <a:lstStyle/>
                    <a:p>
                      <a:r>
                        <a:rPr lang="en-GB" sz="2000" dirty="0"/>
                        <a:t>PCR in outbreak testing</a:t>
                      </a:r>
                    </a:p>
                  </a:txBody>
                  <a:tcPr/>
                </a:tc>
                <a:extLst>
                  <a:ext uri="{0D108BD9-81ED-4DB2-BD59-A6C34878D82A}">
                    <a16:rowId xmlns:a16="http://schemas.microsoft.com/office/drawing/2014/main" val="2717448557"/>
                  </a:ext>
                </a:extLst>
              </a:tr>
              <a:tr h="404905">
                <a:tc>
                  <a:txBody>
                    <a:bodyPr/>
                    <a:lstStyle/>
                    <a:p>
                      <a:r>
                        <a:rPr lang="en-GB" sz="2000" dirty="0"/>
                        <a:t>Dom Care Staff (</a:t>
                      </a:r>
                      <a:r>
                        <a:rPr lang="en-GB" sz="2000" dirty="0" err="1"/>
                        <a:t>incl</a:t>
                      </a:r>
                      <a:r>
                        <a:rPr lang="en-GB" sz="2000" dirty="0"/>
                        <a:t> supported living)</a:t>
                      </a:r>
                    </a:p>
                  </a:txBody>
                  <a:tcPr/>
                </a:tc>
                <a:tc>
                  <a:txBody>
                    <a:bodyPr/>
                    <a:lstStyle/>
                    <a:p>
                      <a:r>
                        <a:rPr lang="en-GB" sz="2000" dirty="0"/>
                        <a:t>LFD twice weekly</a:t>
                      </a:r>
                    </a:p>
                  </a:txBody>
                  <a:tcPr/>
                </a:tc>
                <a:extLst>
                  <a:ext uri="{0D108BD9-81ED-4DB2-BD59-A6C34878D82A}">
                    <a16:rowId xmlns:a16="http://schemas.microsoft.com/office/drawing/2014/main" val="185254144"/>
                  </a:ext>
                </a:extLst>
              </a:tr>
              <a:tr h="698876">
                <a:tc>
                  <a:txBody>
                    <a:bodyPr/>
                    <a:lstStyle/>
                    <a:p>
                      <a:r>
                        <a:rPr lang="en-GB" sz="2000" dirty="0"/>
                        <a:t>Supported Living Larger Settings (141)</a:t>
                      </a:r>
                    </a:p>
                  </a:txBody>
                  <a:tcPr/>
                </a:tc>
                <a:tc>
                  <a:txBody>
                    <a:bodyPr/>
                    <a:lstStyle/>
                    <a:p>
                      <a:r>
                        <a:rPr lang="en-GB" sz="2000" dirty="0"/>
                        <a:t>PCR</a:t>
                      </a:r>
                      <a:r>
                        <a:rPr lang="en-GB" sz="2000" baseline="0" dirty="0"/>
                        <a:t> weekly</a:t>
                      </a:r>
                    </a:p>
                    <a:p>
                      <a:r>
                        <a:rPr lang="en-GB" sz="2000" baseline="0" dirty="0"/>
                        <a:t>LFDs for visitors</a:t>
                      </a:r>
                      <a:endParaRPr lang="en-GB" sz="2000" dirty="0"/>
                    </a:p>
                  </a:txBody>
                  <a:tcPr/>
                </a:tc>
                <a:extLst>
                  <a:ext uri="{0D108BD9-81ED-4DB2-BD59-A6C34878D82A}">
                    <a16:rowId xmlns:a16="http://schemas.microsoft.com/office/drawing/2014/main" val="1306211011"/>
                  </a:ext>
                </a:extLst>
              </a:tr>
              <a:tr h="758518">
                <a:tc>
                  <a:txBody>
                    <a:bodyPr/>
                    <a:lstStyle/>
                    <a:p>
                      <a:r>
                        <a:rPr lang="en-GB" sz="2000" dirty="0"/>
                        <a:t>Childrens residential Care</a:t>
                      </a:r>
                    </a:p>
                  </a:txBody>
                  <a:tcPr/>
                </a:tc>
                <a:tc>
                  <a:txBody>
                    <a:bodyPr/>
                    <a:lstStyle/>
                    <a:p>
                      <a:r>
                        <a:rPr lang="en-GB" sz="2000" dirty="0"/>
                        <a:t>PCR weekly</a:t>
                      </a:r>
                    </a:p>
                    <a:p>
                      <a:r>
                        <a:rPr lang="en-GB" sz="2000" dirty="0"/>
                        <a:t>LFDs for visitors</a:t>
                      </a:r>
                    </a:p>
                  </a:txBody>
                  <a:tcPr/>
                </a:tc>
                <a:extLst>
                  <a:ext uri="{0D108BD9-81ED-4DB2-BD59-A6C34878D82A}">
                    <a16:rowId xmlns:a16="http://schemas.microsoft.com/office/drawing/2014/main" val="116025280"/>
                  </a:ext>
                </a:extLst>
              </a:tr>
              <a:tr h="404905">
                <a:tc>
                  <a:txBody>
                    <a:bodyPr/>
                    <a:lstStyle/>
                    <a:p>
                      <a:r>
                        <a:rPr lang="en-GB" sz="2000" dirty="0"/>
                        <a:t>Social Workers</a:t>
                      </a:r>
                    </a:p>
                  </a:txBody>
                  <a:tcPr/>
                </a:tc>
                <a:tc>
                  <a:txBody>
                    <a:bodyPr/>
                    <a:lstStyle/>
                    <a:p>
                      <a:r>
                        <a:rPr lang="en-GB" sz="2000" dirty="0"/>
                        <a:t>LFD</a:t>
                      </a:r>
                      <a:r>
                        <a:rPr lang="en-GB" sz="2000" baseline="0" dirty="0"/>
                        <a:t> twice weekly</a:t>
                      </a:r>
                      <a:endParaRPr lang="en-GB" sz="2000" dirty="0"/>
                    </a:p>
                  </a:txBody>
                  <a:tcPr/>
                </a:tc>
                <a:extLst>
                  <a:ext uri="{0D108BD9-81ED-4DB2-BD59-A6C34878D82A}">
                    <a16:rowId xmlns:a16="http://schemas.microsoft.com/office/drawing/2014/main" val="885091343"/>
                  </a:ext>
                </a:extLst>
              </a:tr>
              <a:tr h="404905">
                <a:tc>
                  <a:txBody>
                    <a:bodyPr/>
                    <a:lstStyle/>
                    <a:p>
                      <a:r>
                        <a:rPr lang="en-GB" sz="2000" dirty="0"/>
                        <a:t>Other social care workers</a:t>
                      </a:r>
                    </a:p>
                  </a:txBody>
                  <a:tcPr/>
                </a:tc>
                <a:tc>
                  <a:txBody>
                    <a:bodyPr/>
                    <a:lstStyle/>
                    <a:p>
                      <a:r>
                        <a:rPr lang="en-GB" sz="2000" dirty="0"/>
                        <a:t>LFD twice weekly</a:t>
                      </a:r>
                    </a:p>
                  </a:txBody>
                  <a:tcPr/>
                </a:tc>
                <a:extLst>
                  <a:ext uri="{0D108BD9-81ED-4DB2-BD59-A6C34878D82A}">
                    <a16:rowId xmlns:a16="http://schemas.microsoft.com/office/drawing/2014/main" val="3207132112"/>
                  </a:ext>
                </a:extLst>
              </a:tr>
              <a:tr h="404905">
                <a:tc>
                  <a:txBody>
                    <a:bodyPr/>
                    <a:lstStyle/>
                    <a:p>
                      <a:r>
                        <a:rPr lang="en-GB" sz="2000" dirty="0"/>
                        <a:t>PAs</a:t>
                      </a:r>
                    </a:p>
                  </a:txBody>
                  <a:tcPr/>
                </a:tc>
                <a:tc>
                  <a:txBody>
                    <a:bodyPr/>
                    <a:lstStyle/>
                    <a:p>
                      <a:r>
                        <a:rPr lang="en-GB" sz="2000" dirty="0"/>
                        <a:t>TBC – LFD</a:t>
                      </a:r>
                      <a:r>
                        <a:rPr lang="en-GB" sz="2000" baseline="0" dirty="0"/>
                        <a:t> twice weekly</a:t>
                      </a:r>
                      <a:endParaRPr lang="en-GB" sz="2000" dirty="0"/>
                    </a:p>
                  </a:txBody>
                  <a:tcPr/>
                </a:tc>
                <a:extLst>
                  <a:ext uri="{0D108BD9-81ED-4DB2-BD59-A6C34878D82A}">
                    <a16:rowId xmlns:a16="http://schemas.microsoft.com/office/drawing/2014/main" val="3345830198"/>
                  </a:ext>
                </a:extLst>
              </a:tr>
              <a:tr h="404905">
                <a:tc>
                  <a:txBody>
                    <a:bodyPr/>
                    <a:lstStyle/>
                    <a:p>
                      <a:r>
                        <a:rPr lang="en-GB" sz="2000" dirty="0"/>
                        <a:t>Day Care</a:t>
                      </a:r>
                      <a:r>
                        <a:rPr lang="en-GB" sz="2000" baseline="0" dirty="0"/>
                        <a:t> Settings for adults</a:t>
                      </a:r>
                      <a:endParaRPr lang="en-GB" sz="2000" dirty="0"/>
                    </a:p>
                  </a:txBody>
                  <a:tcPr/>
                </a:tc>
                <a:tc>
                  <a:txBody>
                    <a:bodyPr/>
                    <a:lstStyle/>
                    <a:p>
                      <a:r>
                        <a:rPr lang="en-GB" sz="2000" dirty="0"/>
                        <a:t>TBC -</a:t>
                      </a:r>
                      <a:r>
                        <a:rPr lang="en-GB" sz="2000" baseline="0" dirty="0"/>
                        <a:t> </a:t>
                      </a:r>
                      <a:endParaRPr lang="en-GB" sz="2000" dirty="0"/>
                    </a:p>
                  </a:txBody>
                  <a:tcPr/>
                </a:tc>
                <a:extLst>
                  <a:ext uri="{0D108BD9-81ED-4DB2-BD59-A6C34878D82A}">
                    <a16:rowId xmlns:a16="http://schemas.microsoft.com/office/drawing/2014/main" val="397434661"/>
                  </a:ext>
                </a:extLst>
              </a:tr>
            </a:tbl>
          </a:graphicData>
        </a:graphic>
      </p:graphicFrame>
      <p:sp>
        <p:nvSpPr>
          <p:cNvPr id="5" name="TextBox 4"/>
          <p:cNvSpPr txBox="1"/>
          <p:nvPr/>
        </p:nvSpPr>
        <p:spPr>
          <a:xfrm>
            <a:off x="1366685" y="222957"/>
            <a:ext cx="8229600" cy="400110"/>
          </a:xfrm>
          <a:prstGeom prst="rect">
            <a:avLst/>
          </a:prstGeom>
          <a:noFill/>
        </p:spPr>
        <p:txBody>
          <a:bodyPr wrap="square" rtlCol="0">
            <a:spAutoFit/>
          </a:bodyPr>
          <a:lstStyle/>
          <a:p>
            <a:pPr algn="ctr"/>
            <a:r>
              <a:rPr lang="en-GB" sz="2000" b="1" dirty="0"/>
              <a:t>Wales’ Social Care Testing Programme</a:t>
            </a:r>
          </a:p>
        </p:txBody>
      </p:sp>
    </p:spTree>
    <p:extLst>
      <p:ext uri="{BB962C8B-B14F-4D97-AF65-F5344CB8AC3E}">
        <p14:creationId xmlns:p14="http://schemas.microsoft.com/office/powerpoint/2010/main" val="175363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78000" y="426720"/>
            <a:ext cx="7914640" cy="646331"/>
          </a:xfrm>
          <a:prstGeom prst="rect">
            <a:avLst/>
          </a:prstGeom>
          <a:noFill/>
        </p:spPr>
        <p:txBody>
          <a:bodyPr wrap="square" rtlCol="0">
            <a:spAutoFit/>
          </a:bodyPr>
          <a:lstStyle/>
          <a:p>
            <a:pPr algn="ctr"/>
            <a:r>
              <a:rPr lang="en-GB" dirty="0"/>
              <a:t>Care homes test results by LHB area – </a:t>
            </a:r>
          </a:p>
          <a:p>
            <a:pPr algn="ctr"/>
            <a:r>
              <a:rPr lang="en-GB" dirty="0"/>
              <a:t>Staff and resident, asymptomatic and outbreak testing combined</a:t>
            </a:r>
          </a:p>
        </p:txBody>
      </p:sp>
      <p:sp>
        <p:nvSpPr>
          <p:cNvPr id="4" name="TextBox 3"/>
          <p:cNvSpPr txBox="1"/>
          <p:nvPr/>
        </p:nvSpPr>
        <p:spPr>
          <a:xfrm>
            <a:off x="1070659" y="6043945"/>
            <a:ext cx="9350408" cy="646331"/>
          </a:xfrm>
          <a:prstGeom prst="rect">
            <a:avLst/>
          </a:prstGeom>
          <a:noFill/>
        </p:spPr>
        <p:txBody>
          <a:bodyPr wrap="square" rtlCol="0">
            <a:spAutoFit/>
          </a:bodyPr>
          <a:lstStyle/>
          <a:p>
            <a:pPr algn="ctr"/>
            <a:r>
              <a:rPr lang="en-GB" dirty="0"/>
              <a:t>However – numbers of ‘Red’ care homes in Wales has increased to 340 but scale of outbreaks appear to be reducing</a:t>
            </a:r>
          </a:p>
        </p:txBody>
      </p:sp>
      <p:grpSp>
        <p:nvGrpSpPr>
          <p:cNvPr id="13" name="Group 12"/>
          <p:cNvGrpSpPr/>
          <p:nvPr/>
        </p:nvGrpSpPr>
        <p:grpSpPr>
          <a:xfrm>
            <a:off x="294640" y="1270000"/>
            <a:ext cx="11572240" cy="4583430"/>
            <a:chOff x="-3052536" y="628650"/>
            <a:chExt cx="18297072" cy="5600700"/>
          </a:xfrm>
        </p:grpSpPr>
        <p:graphicFrame>
          <p:nvGraphicFramePr>
            <p:cNvPr id="5" name="Chart 4"/>
            <p:cNvGraphicFramePr>
              <a:graphicFrameLocks/>
            </p:cNvGraphicFramePr>
            <p:nvPr>
              <p:extLst>
                <p:ext uri="{D42A27DB-BD31-4B8C-83A1-F6EECF244321}">
                  <p14:modId xmlns:p14="http://schemas.microsoft.com/office/powerpoint/2010/main" val="1818027033"/>
                </p:ext>
              </p:extLst>
            </p:nvPr>
          </p:nvGraphicFramePr>
          <p:xfrm>
            <a:off x="-3052536" y="628650"/>
            <a:ext cx="4572001" cy="27982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927718686"/>
                </p:ext>
              </p:extLst>
            </p:nvPr>
          </p:nvGraphicFramePr>
          <p:xfrm>
            <a:off x="1519465" y="631825"/>
            <a:ext cx="4572001" cy="27982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1194740403"/>
                </p:ext>
              </p:extLst>
            </p:nvPr>
          </p:nvGraphicFramePr>
          <p:xfrm>
            <a:off x="6097814" y="635000"/>
            <a:ext cx="4572000" cy="279823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a:graphicFrameLocks/>
            </p:cNvGraphicFramePr>
            <p:nvPr>
              <p:extLst>
                <p:ext uri="{D42A27DB-BD31-4B8C-83A1-F6EECF244321}">
                  <p14:modId xmlns:p14="http://schemas.microsoft.com/office/powerpoint/2010/main" val="2453867472"/>
                </p:ext>
              </p:extLst>
            </p:nvPr>
          </p:nvGraphicFramePr>
          <p:xfrm>
            <a:off x="-3052536" y="3426883"/>
            <a:ext cx="4572000" cy="280246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p:cNvGraphicFramePr>
              <a:graphicFrameLocks/>
            </p:cNvGraphicFramePr>
            <p:nvPr>
              <p:extLst>
                <p:ext uri="{D42A27DB-BD31-4B8C-83A1-F6EECF244321}">
                  <p14:modId xmlns:p14="http://schemas.microsoft.com/office/powerpoint/2010/main" val="3366489737"/>
                </p:ext>
              </p:extLst>
            </p:nvPr>
          </p:nvGraphicFramePr>
          <p:xfrm>
            <a:off x="1519464" y="3426883"/>
            <a:ext cx="4572000" cy="2802467"/>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Chart 9"/>
            <p:cNvGraphicFramePr>
              <a:graphicFrameLocks/>
            </p:cNvGraphicFramePr>
            <p:nvPr>
              <p:extLst>
                <p:ext uri="{D42A27DB-BD31-4B8C-83A1-F6EECF244321}">
                  <p14:modId xmlns:p14="http://schemas.microsoft.com/office/powerpoint/2010/main" val="3317936238"/>
                </p:ext>
              </p:extLst>
            </p:nvPr>
          </p:nvGraphicFramePr>
          <p:xfrm>
            <a:off x="6091464" y="3426883"/>
            <a:ext cx="4572000" cy="280246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1" name="Chart 10"/>
            <p:cNvGraphicFramePr>
              <a:graphicFrameLocks/>
            </p:cNvGraphicFramePr>
            <p:nvPr>
              <p:extLst>
                <p:ext uri="{D42A27DB-BD31-4B8C-83A1-F6EECF244321}">
                  <p14:modId xmlns:p14="http://schemas.microsoft.com/office/powerpoint/2010/main" val="407729539"/>
                </p:ext>
              </p:extLst>
            </p:nvPr>
          </p:nvGraphicFramePr>
          <p:xfrm>
            <a:off x="10672536" y="634093"/>
            <a:ext cx="4572000" cy="280095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2" name="Chart 11"/>
            <p:cNvGraphicFramePr>
              <a:graphicFrameLocks/>
            </p:cNvGraphicFramePr>
            <p:nvPr>
              <p:extLst>
                <p:ext uri="{D42A27DB-BD31-4B8C-83A1-F6EECF244321}">
                  <p14:modId xmlns:p14="http://schemas.microsoft.com/office/powerpoint/2010/main" val="2022710243"/>
                </p:ext>
              </p:extLst>
            </p:nvPr>
          </p:nvGraphicFramePr>
          <p:xfrm>
            <a:off x="10672535" y="3423254"/>
            <a:ext cx="4572000" cy="2802467"/>
          </p:xfrm>
          <a:graphic>
            <a:graphicData uri="http://schemas.openxmlformats.org/drawingml/2006/chart">
              <c:chart xmlns:c="http://schemas.openxmlformats.org/drawingml/2006/chart" xmlns:r="http://schemas.openxmlformats.org/officeDocument/2006/relationships" r:id="rId9"/>
            </a:graphicData>
          </a:graphic>
        </p:graphicFrame>
      </p:grpSp>
    </p:spTree>
    <p:extLst>
      <p:ext uri="{BB962C8B-B14F-4D97-AF65-F5344CB8AC3E}">
        <p14:creationId xmlns:p14="http://schemas.microsoft.com/office/powerpoint/2010/main" val="4225876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a:t>Enhanced testing in care homes</a:t>
            </a:r>
          </a:p>
        </p:txBody>
      </p:sp>
      <p:sp>
        <p:nvSpPr>
          <p:cNvPr id="3" name="Content Placeholder 2"/>
          <p:cNvSpPr>
            <a:spLocks noGrp="1"/>
          </p:cNvSpPr>
          <p:nvPr>
            <p:ph idx="1"/>
          </p:nvPr>
        </p:nvSpPr>
        <p:spPr>
          <a:xfrm>
            <a:off x="838200" y="1270535"/>
            <a:ext cx="10515600" cy="4906428"/>
          </a:xfrm>
        </p:spPr>
        <p:txBody>
          <a:bodyPr>
            <a:normAutofit fontScale="92500" lnSpcReduction="10000"/>
          </a:bodyPr>
          <a:lstStyle/>
          <a:p>
            <a:r>
              <a:rPr lang="en-GB" dirty="0"/>
              <a:t>Rationale – introducing twice weekly LFD testing alongside PCR will identify more positive cases more quickly.  Speed particularly important in relation to preventing new strains entering care homes.</a:t>
            </a:r>
          </a:p>
          <a:p>
            <a:r>
              <a:rPr lang="en-GB" b="1" dirty="0">
                <a:solidFill>
                  <a:srgbClr val="002060"/>
                </a:solidFill>
                <a:hlinkClick r:id="rId2"/>
              </a:rPr>
              <a:t>LFD performance </a:t>
            </a:r>
            <a:r>
              <a:rPr lang="en-GB" dirty="0">
                <a:solidFill>
                  <a:srgbClr val="002060"/>
                </a:solidFill>
                <a:hlinkClick r:id="rId2"/>
              </a:rPr>
              <a:t>- Ongoing review in real time for the ‘</a:t>
            </a:r>
            <a:r>
              <a:rPr lang="en-GB" dirty="0" err="1">
                <a:solidFill>
                  <a:srgbClr val="002060"/>
                </a:solidFill>
                <a:hlinkClick r:id="rId2"/>
              </a:rPr>
              <a:t>Innova</a:t>
            </a:r>
            <a:r>
              <a:rPr lang="en-GB" dirty="0">
                <a:solidFill>
                  <a:srgbClr val="002060"/>
                </a:solidFill>
                <a:hlinkClick r:id="rId2"/>
              </a:rPr>
              <a:t> SARS-CoV-2 Antigen Rapid Qualitative Test</a:t>
            </a:r>
            <a:r>
              <a:rPr lang="en-GB" dirty="0">
                <a:hlinkClick r:id="rId2"/>
              </a:rPr>
              <a:t>’</a:t>
            </a:r>
            <a:r>
              <a:rPr lang="en-GB" dirty="0"/>
              <a:t> shows that the test had a specificity of 99.68% (that is, a false-positive rate of 0.32%), an overall sensitivity of 76.8%, and a sensitivity of over 95% for those with high viral loads</a:t>
            </a:r>
          </a:p>
          <a:p>
            <a:r>
              <a:rPr lang="en-GB" dirty="0"/>
              <a:t>Enhanced testing programme</a:t>
            </a:r>
          </a:p>
          <a:p>
            <a:pPr lvl="1"/>
            <a:r>
              <a:rPr lang="en-GB" dirty="0"/>
              <a:t>LFD twice weekly testing for Staff</a:t>
            </a:r>
          </a:p>
          <a:p>
            <a:pPr lvl="1"/>
            <a:r>
              <a:rPr lang="en-GB" dirty="0"/>
              <a:t>LFD daily testing for 10 days in outbreak scenario (case by case basis)</a:t>
            </a:r>
          </a:p>
          <a:p>
            <a:pPr lvl="1"/>
            <a:r>
              <a:rPr lang="en-GB" dirty="0"/>
              <a:t>Financial support via Hardship Fund;</a:t>
            </a:r>
          </a:p>
          <a:p>
            <a:pPr lvl="2"/>
            <a:r>
              <a:rPr lang="en-GB" dirty="0"/>
              <a:t>£600 per care home towards making a safe testing space</a:t>
            </a:r>
          </a:p>
          <a:p>
            <a:pPr lvl="2"/>
            <a:r>
              <a:rPr lang="en-GB" dirty="0"/>
              <a:t>£103 per care home resident towards staff time for training and undertaking additional testing including for visitors</a:t>
            </a:r>
          </a:p>
          <a:p>
            <a:endParaRPr lang="en-GB" dirty="0"/>
          </a:p>
        </p:txBody>
      </p:sp>
    </p:spTree>
    <p:extLst>
      <p:ext uri="{BB962C8B-B14F-4D97-AF65-F5344CB8AC3E}">
        <p14:creationId xmlns:p14="http://schemas.microsoft.com/office/powerpoint/2010/main" val="3163095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0103"/>
            <a:ext cx="10515600" cy="5596860"/>
          </a:xfrm>
        </p:spPr>
        <p:txBody>
          <a:bodyPr>
            <a:normAutofit fontScale="77500" lnSpcReduction="20000"/>
          </a:bodyPr>
          <a:lstStyle/>
          <a:p>
            <a:pPr marL="0" indent="0">
              <a:buNone/>
            </a:pPr>
            <a:r>
              <a:rPr lang="en-GB" sz="4000" b="1" dirty="0"/>
              <a:t>Use of LFD Testing in Social Care</a:t>
            </a:r>
          </a:p>
          <a:p>
            <a:endParaRPr lang="en-GB" dirty="0"/>
          </a:p>
          <a:p>
            <a:r>
              <a:rPr lang="en-GB" dirty="0"/>
              <a:t>Importance of providing clear messages to support the use of LFDs (evidence links). </a:t>
            </a:r>
          </a:p>
          <a:p>
            <a:r>
              <a:rPr lang="en-GB" dirty="0"/>
              <a:t>The LFD tests are an effective addition to all the risk reduction measures currently in place. </a:t>
            </a:r>
          </a:p>
          <a:p>
            <a:r>
              <a:rPr lang="en-GB" dirty="0"/>
              <a:t>LFDs offer a rapid solution and repeat LFD testing provides comparable results to PCR use weekly (and in some cases even better)</a:t>
            </a:r>
          </a:p>
          <a:p>
            <a:r>
              <a:rPr lang="en-GB" dirty="0"/>
              <a:t>LFDs are very quick compared to PCR testing and provides the ability to limit infection spread earlier than with PCR testing. </a:t>
            </a:r>
          </a:p>
          <a:p>
            <a:r>
              <a:rPr lang="en-GB" dirty="0"/>
              <a:t>LFDs being used as ‘test to safeguard’ and not ‘test to maintain’ in social care</a:t>
            </a:r>
          </a:p>
          <a:p>
            <a:r>
              <a:rPr lang="en-GB" dirty="0"/>
              <a:t>It will not find 100% of infectious cases, however it will identify the most infectious </a:t>
            </a:r>
            <a:r>
              <a:rPr lang="en-GB" dirty="0" err="1"/>
              <a:t>Covid</a:t>
            </a:r>
            <a:r>
              <a:rPr lang="en-GB" dirty="0"/>
              <a:t> positive staff that otherwise would have gone into a care home and potentially infected residents/service users. </a:t>
            </a:r>
          </a:p>
          <a:p>
            <a:r>
              <a:rPr lang="en-GB" dirty="0"/>
              <a:t>DHSC released an evidence note on the effectiveness of LFD in December summarising the pertinent studies, and although this was written in the context of visitor testing, it’s still applicable for staff testing. This can be found here: </a:t>
            </a:r>
            <a:r>
              <a:rPr lang="en-GB" u="sng" dirty="0">
                <a:hlinkClick r:id="rId2"/>
              </a:rPr>
              <a:t>https://www.gov.uk/government/publications/evidence-on-the-accuracy-of-lateral-flow-device-testing</a:t>
            </a:r>
            <a:endParaRPr lang="en-GB" dirty="0"/>
          </a:p>
          <a:p>
            <a:endParaRPr lang="en-GB" dirty="0"/>
          </a:p>
        </p:txBody>
      </p:sp>
    </p:spTree>
    <p:extLst>
      <p:ext uri="{BB962C8B-B14F-4D97-AF65-F5344CB8AC3E}">
        <p14:creationId xmlns:p14="http://schemas.microsoft.com/office/powerpoint/2010/main" val="1442361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8604"/>
          </a:xfrm>
        </p:spPr>
        <p:txBody>
          <a:bodyPr>
            <a:normAutofit fontScale="90000"/>
          </a:bodyPr>
          <a:lstStyle/>
          <a:p>
            <a:r>
              <a:rPr lang="en-GB" dirty="0"/>
              <a:t>Evidence behind LFDs </a:t>
            </a:r>
          </a:p>
        </p:txBody>
      </p:sp>
      <p:sp>
        <p:nvSpPr>
          <p:cNvPr id="5" name="TextBox 4"/>
          <p:cNvSpPr txBox="1"/>
          <p:nvPr/>
        </p:nvSpPr>
        <p:spPr>
          <a:xfrm>
            <a:off x="739877" y="953730"/>
            <a:ext cx="10036277" cy="5847755"/>
          </a:xfrm>
          <a:prstGeom prst="rect">
            <a:avLst/>
          </a:prstGeom>
          <a:noFill/>
        </p:spPr>
        <p:txBody>
          <a:bodyPr wrap="square" rtlCol="0">
            <a:spAutoFit/>
          </a:bodyPr>
          <a:lstStyle/>
          <a:p>
            <a:pPr lvl="0" eaLnBrk="0" fontAlgn="base" hangingPunct="0">
              <a:spcBef>
                <a:spcPct val="0"/>
              </a:spcBef>
              <a:spcAft>
                <a:spcPct val="0"/>
              </a:spcAft>
            </a:pPr>
            <a:endParaRPr kumimoji="0" lang="en-US" altLang="en-US" sz="1000" b="0" i="0" u="none" strike="noStrike" cap="none" normalizeH="0" baseline="0" dirty="0">
              <a:ln>
                <a:noFill/>
              </a:ln>
              <a:solidFill>
                <a:schemeClr val="tx1"/>
              </a:solidFill>
              <a:effectLst/>
            </a:endParaRPr>
          </a:p>
          <a:p>
            <a:pPr marL="285750" lvl="0" indent="-285750" eaLnBrk="0" fontAlgn="base" hangingPunct="0">
              <a:spcBef>
                <a:spcPct val="0"/>
              </a:spcBef>
              <a:spcAft>
                <a:spcPct val="0"/>
              </a:spcAft>
              <a:buFont typeface="Arial" panose="020B0604020202020204" pitchFamily="34" charset="0"/>
              <a:buChar char="•"/>
            </a:pPr>
            <a:r>
              <a:rPr lang="en-US" altLang="en-US" dirty="0">
                <a:solidFill>
                  <a:srgbClr val="0B0C0C"/>
                </a:solidFill>
                <a:latin typeface="nta"/>
              </a:rPr>
              <a:t>More than 130 types of LFD have been assessed and 20,545 evaluations completed. These assessments are ongoing, but one LFD has been </a:t>
            </a:r>
            <a:r>
              <a:rPr lang="en-US" altLang="en-US" dirty="0" err="1">
                <a:solidFill>
                  <a:srgbClr val="0B0C0C"/>
                </a:solidFill>
                <a:latin typeface="nta"/>
              </a:rPr>
              <a:t>prioritised</a:t>
            </a:r>
            <a:r>
              <a:rPr lang="en-US" altLang="en-US" dirty="0">
                <a:solidFill>
                  <a:srgbClr val="0B0C0C"/>
                </a:solidFill>
                <a:latin typeface="nta"/>
              </a:rPr>
              <a:t> based on performance, the ‘</a:t>
            </a:r>
            <a:r>
              <a:rPr lang="en-US" altLang="en-US" dirty="0" err="1">
                <a:solidFill>
                  <a:srgbClr val="0B0C0C"/>
                </a:solidFill>
                <a:latin typeface="nta"/>
              </a:rPr>
              <a:t>Innova</a:t>
            </a:r>
            <a:r>
              <a:rPr lang="en-US" altLang="en-US" dirty="0">
                <a:solidFill>
                  <a:srgbClr val="0B0C0C"/>
                </a:solidFill>
                <a:latin typeface="nta"/>
              </a:rPr>
              <a:t> SARS-CoV-2 Antigen Rapid Qualitative Test’.</a:t>
            </a:r>
          </a:p>
          <a:p>
            <a:pPr marL="171450" lvl="0" indent="-171450" eaLnBrk="0" fontAlgn="base" hangingPunct="0">
              <a:spcBef>
                <a:spcPct val="0"/>
              </a:spcBef>
              <a:spcAft>
                <a:spcPct val="0"/>
              </a:spcAft>
              <a:buFont typeface="Arial" panose="020B0604020202020204" pitchFamily="34" charset="0"/>
              <a:buChar char="•"/>
            </a:pPr>
            <a:endParaRPr kumimoji="0" lang="en-US" altLang="en-US" sz="1000" b="0" i="0" u="none" strike="noStrike" cap="none" normalizeH="0" baseline="0" dirty="0">
              <a:ln>
                <a:noFill/>
              </a:ln>
              <a:solidFill>
                <a:schemeClr val="tx1"/>
              </a:solidFill>
              <a:effectLst/>
            </a:endParaRPr>
          </a:p>
          <a:p>
            <a:pPr marL="285750" lvl="0" indent="-285750" eaLnBrk="0" fontAlgn="base" hangingPunct="0">
              <a:spcBef>
                <a:spcPct val="0"/>
              </a:spcBef>
              <a:spcAft>
                <a:spcPct val="0"/>
              </a:spcAft>
              <a:buFont typeface="Arial" panose="020B0604020202020204" pitchFamily="34" charset="0"/>
              <a:buChar char="•"/>
            </a:pPr>
            <a:r>
              <a:rPr lang="en-US" altLang="en-US" dirty="0">
                <a:solidFill>
                  <a:srgbClr val="0B0C0C"/>
                </a:solidFill>
                <a:latin typeface="nta"/>
              </a:rPr>
              <a:t>Ongoing validation tests have been performed to date to assess the </a:t>
            </a:r>
            <a:r>
              <a:rPr lang="en-US" altLang="en-US" dirty="0" err="1">
                <a:solidFill>
                  <a:srgbClr val="0B0C0C"/>
                </a:solidFill>
                <a:latin typeface="nta"/>
              </a:rPr>
              <a:t>Innova</a:t>
            </a:r>
            <a:r>
              <a:rPr lang="en-US" altLang="en-US" dirty="0">
                <a:solidFill>
                  <a:srgbClr val="0B0C0C"/>
                </a:solidFill>
                <a:latin typeface="nta"/>
              </a:rPr>
              <a:t> device.</a:t>
            </a:r>
          </a:p>
          <a:p>
            <a:pPr marL="171450" lvl="0" indent="-171450" eaLnBrk="0" fontAlgn="base" hangingPunct="0">
              <a:spcBef>
                <a:spcPct val="0"/>
              </a:spcBef>
              <a:spcAft>
                <a:spcPct val="0"/>
              </a:spcAft>
              <a:buFont typeface="Arial" panose="020B0604020202020204" pitchFamily="34" charset="0"/>
              <a:buChar char="•"/>
            </a:pPr>
            <a:endParaRPr kumimoji="0" lang="en-US" altLang="en-US" sz="1000" b="0" i="0" u="none" strike="noStrike" cap="none" normalizeH="0" baseline="0" dirty="0">
              <a:ln>
                <a:noFill/>
              </a:ln>
              <a:solidFill>
                <a:schemeClr val="tx1"/>
              </a:solidFill>
              <a:effectLst/>
            </a:endParaRPr>
          </a:p>
          <a:p>
            <a:pPr marL="285750" lvl="0" indent="-285750" eaLnBrk="0" fontAlgn="base" hangingPunct="0">
              <a:spcBef>
                <a:spcPct val="0"/>
              </a:spcBef>
              <a:spcAft>
                <a:spcPct val="0"/>
              </a:spcAft>
              <a:buFont typeface="Arial" panose="020B0604020202020204" pitchFamily="34" charset="0"/>
              <a:buChar char="•"/>
            </a:pPr>
            <a:r>
              <a:rPr lang="en-US" altLang="en-US" dirty="0">
                <a:solidFill>
                  <a:srgbClr val="0B0C0C"/>
                </a:solidFill>
                <a:latin typeface="nta"/>
              </a:rPr>
              <a:t>LFDs are effective at detecting a high viral load in an individual and registering an appropriate positive result. These are people who are thought to be the most infectious.</a:t>
            </a:r>
          </a:p>
          <a:p>
            <a:pPr marL="285750" lvl="0" indent="-285750" eaLnBrk="0" fontAlgn="base" hangingPunct="0">
              <a:spcBef>
                <a:spcPct val="0"/>
              </a:spcBef>
              <a:spcAft>
                <a:spcPct val="0"/>
              </a:spcAft>
              <a:buFont typeface="Arial" panose="020B0604020202020204" pitchFamily="34" charset="0"/>
              <a:buChar char="•"/>
            </a:pPr>
            <a:endParaRPr lang="en-US" altLang="en-US" dirty="0">
              <a:solidFill>
                <a:srgbClr val="0B0C0C"/>
              </a:solidFill>
              <a:latin typeface="nta"/>
            </a:endParaRPr>
          </a:p>
          <a:p>
            <a:pPr marL="285750" lvl="0" indent="-285750" eaLnBrk="0" fontAlgn="base" hangingPunct="0">
              <a:spcBef>
                <a:spcPct val="0"/>
              </a:spcBef>
              <a:spcAft>
                <a:spcPct val="0"/>
              </a:spcAft>
              <a:buFont typeface="Arial" panose="020B0604020202020204" pitchFamily="34" charset="0"/>
              <a:buChar char="•"/>
            </a:pPr>
            <a:r>
              <a:rPr lang="en-US" altLang="en-US" dirty="0">
                <a:solidFill>
                  <a:srgbClr val="0B0C0C"/>
                </a:solidFill>
                <a:latin typeface="nta"/>
              </a:rPr>
              <a:t>Repeat testing with LFDs (twice weekly) produces comparable performance, if not better, than weekly testing with PCR due to the speed of result form the LFD test result.</a:t>
            </a:r>
          </a:p>
          <a:p>
            <a:pPr marL="171450" lvl="0" indent="-171450" eaLnBrk="0" fontAlgn="base" hangingPunct="0">
              <a:spcBef>
                <a:spcPct val="0"/>
              </a:spcBef>
              <a:spcAft>
                <a:spcPct val="0"/>
              </a:spcAft>
              <a:buFont typeface="Arial" panose="020B0604020202020204" pitchFamily="34" charset="0"/>
              <a:buChar char="•"/>
            </a:pPr>
            <a:endParaRPr kumimoji="0" lang="en-US" altLang="en-US" sz="1000" b="0" i="0" u="none" strike="noStrike" cap="none" normalizeH="0" baseline="0" dirty="0">
              <a:ln>
                <a:noFill/>
              </a:ln>
              <a:solidFill>
                <a:schemeClr val="tx1"/>
              </a:solidFill>
              <a:effectLst/>
            </a:endParaRPr>
          </a:p>
          <a:p>
            <a:pPr marL="285750" lvl="0" indent="-285750" eaLnBrk="0" fontAlgn="base" hangingPunct="0">
              <a:spcBef>
                <a:spcPct val="0"/>
              </a:spcBef>
              <a:spcAft>
                <a:spcPct val="0"/>
              </a:spcAft>
              <a:buFont typeface="Arial" panose="020B0604020202020204" pitchFamily="34" charset="0"/>
              <a:buChar char="•"/>
            </a:pPr>
            <a:r>
              <a:rPr lang="en-US" altLang="en-US" dirty="0">
                <a:solidFill>
                  <a:srgbClr val="0B0C0C"/>
                </a:solidFill>
                <a:latin typeface="nta"/>
              </a:rPr>
              <a:t>It is, however, still possible that the test can produce a ‘false positive’</a:t>
            </a:r>
          </a:p>
          <a:p>
            <a:pPr lvl="0" eaLnBrk="0" fontAlgn="base" hangingPunct="0">
              <a:spcBef>
                <a:spcPct val="0"/>
              </a:spcBef>
              <a:spcAft>
                <a:spcPct val="0"/>
              </a:spcAft>
            </a:pPr>
            <a:endParaRPr lang="en-US" altLang="en-US" dirty="0">
              <a:solidFill>
                <a:srgbClr val="0B0C0C"/>
              </a:solidFill>
              <a:latin typeface="nta"/>
            </a:endParaRPr>
          </a:p>
          <a:p>
            <a:pPr marL="285750" lvl="0" indent="-285750" eaLnBrk="0" fontAlgn="base" hangingPunct="0">
              <a:spcBef>
                <a:spcPct val="0"/>
              </a:spcBef>
              <a:spcAft>
                <a:spcPct val="0"/>
              </a:spcAft>
              <a:buFont typeface="Arial" panose="020B0604020202020204" pitchFamily="34" charset="0"/>
              <a:buChar char="•"/>
            </a:pPr>
            <a:r>
              <a:rPr lang="en-US" altLang="en-US" dirty="0">
                <a:solidFill>
                  <a:srgbClr val="0B0C0C"/>
                </a:solidFill>
                <a:latin typeface="nta"/>
              </a:rPr>
              <a:t>The accuracy of a test result is determined by several factors:</a:t>
            </a:r>
          </a:p>
          <a:p>
            <a:pPr lvl="0" eaLnBrk="0" fontAlgn="base" hangingPunct="0">
              <a:spcBef>
                <a:spcPct val="0"/>
              </a:spcBef>
              <a:spcAft>
                <a:spcPct val="0"/>
              </a:spcAft>
            </a:pPr>
            <a:endParaRPr kumimoji="0" lang="en-US" altLang="en-US" sz="1000" b="0" i="0" u="none" strike="noStrike" cap="none" normalizeH="0" baseline="0" dirty="0">
              <a:ln>
                <a:noFill/>
              </a:ln>
              <a:solidFill>
                <a:schemeClr val="tx1"/>
              </a:solidFill>
              <a:effectLst/>
            </a:endParaRPr>
          </a:p>
          <a:p>
            <a:pPr lvl="1" eaLnBrk="0" fontAlgn="base" hangingPunct="0">
              <a:spcBef>
                <a:spcPct val="0"/>
              </a:spcBef>
              <a:spcAft>
                <a:spcPct val="0"/>
              </a:spcAft>
              <a:buFontTx/>
              <a:buChar char="•"/>
            </a:pPr>
            <a:r>
              <a:rPr lang="en-US" altLang="en-US" dirty="0">
                <a:solidFill>
                  <a:srgbClr val="0B0C0C"/>
                </a:solidFill>
                <a:latin typeface="nta"/>
              </a:rPr>
              <a:t>sensitivity of a test is a measure of how good the test is at detecting true positive cases</a:t>
            </a:r>
          </a:p>
          <a:p>
            <a:pPr lvl="1" eaLnBrk="0" fontAlgn="base" hangingPunct="0">
              <a:spcBef>
                <a:spcPct val="0"/>
              </a:spcBef>
              <a:spcAft>
                <a:spcPct val="0"/>
              </a:spcAft>
              <a:buFontTx/>
              <a:buChar char="•"/>
            </a:pPr>
            <a:r>
              <a:rPr lang="en-US" altLang="en-US" dirty="0">
                <a:solidFill>
                  <a:srgbClr val="0B0C0C"/>
                </a:solidFill>
                <a:latin typeface="nta"/>
              </a:rPr>
              <a:t>specificity is a measure of how good the test is at detecting true negative cases</a:t>
            </a:r>
          </a:p>
          <a:p>
            <a:pPr lvl="1" eaLnBrk="0" fontAlgn="base" hangingPunct="0">
              <a:spcBef>
                <a:spcPct val="0"/>
              </a:spcBef>
              <a:spcAft>
                <a:spcPct val="0"/>
              </a:spcAft>
              <a:buFontTx/>
              <a:buChar char="•"/>
            </a:pPr>
            <a:r>
              <a:rPr lang="en-US" altLang="en-US" dirty="0">
                <a:solidFill>
                  <a:srgbClr val="0B0C0C"/>
                </a:solidFill>
                <a:latin typeface="nta"/>
              </a:rPr>
              <a:t>prevalence is a measure of how many positive cases there are in a population at any one given time</a:t>
            </a:r>
          </a:p>
          <a:p>
            <a:pPr lvl="1" eaLnBrk="0" fontAlgn="base" hangingPunct="0">
              <a:spcBef>
                <a:spcPct val="0"/>
              </a:spcBef>
              <a:spcAft>
                <a:spcPct val="0"/>
              </a:spcAft>
            </a:pPr>
            <a:endParaRPr lang="en-US" altLang="en-US" dirty="0">
              <a:solidFill>
                <a:srgbClr val="0B0C0C"/>
              </a:solidFill>
              <a:latin typeface="nta"/>
            </a:endParaRPr>
          </a:p>
          <a:p>
            <a:endParaRPr lang="en-GB" dirty="0"/>
          </a:p>
        </p:txBody>
      </p:sp>
    </p:spTree>
    <p:extLst>
      <p:ext uri="{BB962C8B-B14F-4D97-AF65-F5344CB8AC3E}">
        <p14:creationId xmlns:p14="http://schemas.microsoft.com/office/powerpoint/2010/main" val="1437592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Evidence </a:t>
            </a:r>
            <a:r>
              <a:rPr lang="en-GB" dirty="0" err="1"/>
              <a:t>cont</a:t>
            </a:r>
            <a:r>
              <a:rPr lang="en-GB" dirty="0"/>
              <a:t>….</a:t>
            </a:r>
          </a:p>
        </p:txBody>
      </p:sp>
      <p:sp>
        <p:nvSpPr>
          <p:cNvPr id="3" name="Content Placeholder 2"/>
          <p:cNvSpPr>
            <a:spLocks noGrp="1"/>
          </p:cNvSpPr>
          <p:nvPr>
            <p:ph idx="1"/>
          </p:nvPr>
        </p:nvSpPr>
        <p:spPr>
          <a:xfrm>
            <a:off x="838200" y="1530417"/>
            <a:ext cx="10515600" cy="4646546"/>
          </a:xfrm>
        </p:spPr>
        <p:txBody>
          <a:bodyPr>
            <a:normAutofit lnSpcReduction="10000"/>
          </a:bodyPr>
          <a:lstStyle/>
          <a:p>
            <a:pPr lvl="1" eaLnBrk="0" fontAlgn="base" hangingPunct="0">
              <a:spcBef>
                <a:spcPct val="0"/>
              </a:spcBef>
              <a:spcAft>
                <a:spcPct val="0"/>
              </a:spcAft>
            </a:pPr>
            <a:endParaRPr lang="en-US" altLang="en-US" sz="2000" dirty="0">
              <a:solidFill>
                <a:srgbClr val="0B0C0C"/>
              </a:solidFill>
              <a:latin typeface="nta"/>
            </a:endParaRPr>
          </a:p>
          <a:p>
            <a:r>
              <a:rPr lang="en-GB" sz="2000" dirty="0">
                <a:latin typeface="Arial" panose="020B0604020202020204" pitchFamily="34" charset="0"/>
                <a:cs typeface="Arial" panose="020B0604020202020204" pitchFamily="34" charset="0"/>
                <a:hlinkClick r:id="rId2"/>
              </a:rPr>
              <a:t>Ongoing review in real time for the ‘</a:t>
            </a:r>
            <a:r>
              <a:rPr lang="en-GB" sz="2000" dirty="0" err="1">
                <a:latin typeface="Arial" panose="020B0604020202020204" pitchFamily="34" charset="0"/>
                <a:cs typeface="Arial" panose="020B0604020202020204" pitchFamily="34" charset="0"/>
                <a:hlinkClick r:id="rId2"/>
              </a:rPr>
              <a:t>Innova</a:t>
            </a:r>
            <a:r>
              <a:rPr lang="en-GB" sz="2000" dirty="0">
                <a:latin typeface="Arial" panose="020B0604020202020204" pitchFamily="34" charset="0"/>
                <a:cs typeface="Arial" panose="020B0604020202020204" pitchFamily="34" charset="0"/>
                <a:hlinkClick r:id="rId2"/>
              </a:rPr>
              <a:t> SARS-CoV-2 Antigen Rapid Qualitative Test’</a:t>
            </a:r>
            <a:r>
              <a:rPr lang="en-GB" sz="2000" dirty="0">
                <a:latin typeface="Arial" panose="020B0604020202020204" pitchFamily="34" charset="0"/>
                <a:cs typeface="Arial" panose="020B0604020202020204" pitchFamily="34" charset="0"/>
              </a:rPr>
              <a:t> shows that the test had a specificity of 99.68% (that is, a false-positive rate of 0.32%), an overall sensitivity of 76.8%, and a sensitivity of over 95% for those with high viral loads</a:t>
            </a:r>
          </a:p>
          <a:p>
            <a:pPr marL="0" indent="0">
              <a:buNone/>
            </a:pPr>
            <a:endParaRPr lang="en-GB" sz="2000" dirty="0">
              <a:latin typeface="Arial" panose="020B0604020202020204" pitchFamily="34" charset="0"/>
              <a:cs typeface="Arial" panose="020B0604020202020204" pitchFamily="34" charset="0"/>
            </a:endParaRPr>
          </a:p>
          <a:p>
            <a:r>
              <a:rPr lang="en-US" altLang="en-US" sz="2000" dirty="0">
                <a:solidFill>
                  <a:srgbClr val="0B0C0C"/>
                </a:solidFill>
                <a:latin typeface="nta"/>
              </a:rPr>
              <a:t>Growing body of evidence to show that as people become more proficient in using the LFD result the reliability of the result increases.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The preliminary report from the joint PHE </a:t>
            </a:r>
            <a:r>
              <a:rPr lang="en-GB" sz="2000" dirty="0" err="1">
                <a:latin typeface="Arial" panose="020B0604020202020204" pitchFamily="34" charset="0"/>
                <a:cs typeface="Arial" panose="020B0604020202020204" pitchFamily="34" charset="0"/>
              </a:rPr>
              <a:t>Porton</a:t>
            </a:r>
            <a:r>
              <a:rPr lang="en-GB" sz="2000" dirty="0">
                <a:latin typeface="Arial" panose="020B0604020202020204" pitchFamily="34" charset="0"/>
                <a:cs typeface="Arial" panose="020B0604020202020204" pitchFamily="34" charset="0"/>
              </a:rPr>
              <a:t> Down and University of Oxford SARS-CoV-2 test development and validation cell found the sensitivity of the ‘</a:t>
            </a:r>
            <a:r>
              <a:rPr lang="en-GB" sz="2000" dirty="0" err="1">
                <a:latin typeface="Arial" panose="020B0604020202020204" pitchFamily="34" charset="0"/>
                <a:cs typeface="Arial" panose="020B0604020202020204" pitchFamily="34" charset="0"/>
              </a:rPr>
              <a:t>Innova</a:t>
            </a:r>
            <a:r>
              <a:rPr lang="en-GB" sz="2000" dirty="0">
                <a:latin typeface="Arial" panose="020B0604020202020204" pitchFamily="34" charset="0"/>
                <a:cs typeface="Arial" panose="020B0604020202020204" pitchFamily="34" charset="0"/>
              </a:rPr>
              <a:t> SARS-CoV-2 Antigen Rapid Qualitative Test’ dropped from 79% when used by laboratory scientists compared to 73% when used by trained healthcare staff compared to 58% when used by self-trained members of the public. This means there is a higher chance of false negatives when the tests are used by self-trained users </a:t>
            </a:r>
            <a:r>
              <a:rPr lang="en-GB" sz="2000" b="1" u="sng" dirty="0">
                <a:latin typeface="Arial" panose="020B0604020202020204" pitchFamily="34" charset="0"/>
                <a:cs typeface="Arial" panose="020B0604020202020204" pitchFamily="34" charset="0"/>
              </a:rPr>
              <a:t>until they develop more experience</a:t>
            </a:r>
          </a:p>
        </p:txBody>
      </p:sp>
    </p:spTree>
    <p:extLst>
      <p:ext uri="{BB962C8B-B14F-4D97-AF65-F5344CB8AC3E}">
        <p14:creationId xmlns:p14="http://schemas.microsoft.com/office/powerpoint/2010/main" val="39284110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etadata xmlns="http://www.objective.com/ecm/document/metadata/FF3C5B18883D4E21973B57C2EEED7FD1" version="1.0.0">
  <systemFields>
    <field name="Objective-Id">
      <value order="0">A33372378</value>
    </field>
    <field name="Objective-Title">
      <value order="0">Social care testing programme update and LFD evidence 090221</value>
    </field>
    <field name="Objective-Description">
      <value order="0"/>
    </field>
    <field name="Objective-CreationStamp">
      <value order="0">2021-02-09T14:10:52Z</value>
    </field>
    <field name="Objective-IsApproved">
      <value order="0">false</value>
    </field>
    <field name="Objective-IsPublished">
      <value order="0">true</value>
    </field>
    <field name="Objective-DatePublished">
      <value order="0">2021-02-09T14:11:22Z</value>
    </field>
    <field name="Objective-ModificationStamp">
      <value order="0">2021-02-09T14:11:22Z</value>
    </field>
    <field name="Objective-Owner">
      <value order="0">Davies, Shelley (HSS - Social Services and Integration)</value>
    </field>
    <field name="Objective-Path">
      <value order="0">Objective Global Folder:Business File Plan:COVID-19:# Health &amp; Social Services (HSS) - COVID-19 (Coronavirus):1 - Save:/Albert Heaney - Social Services and Integration Directorate:Social Services and Integration Directorate - Novel Corona Virus - 2020:Social Services and Integration Directorate - Novel Corona Virus - 2020:Covid-19 Testing - Social Care Strategy (and email link to WG testing strategy)</value>
    </field>
    <field name="Objective-Parent">
      <value order="0">Covid-19 Testing - Social Care Strategy (and email link to WG testing strategy)</value>
    </field>
    <field name="Objective-State">
      <value order="0">Published</value>
    </field>
    <field name="Objective-VersionId">
      <value order="0">vA66070880</value>
    </field>
    <field name="Objective-Version">
      <value order="0">1.0</value>
    </field>
    <field name="Objective-VersionNumber">
      <value order="0">2</value>
    </field>
    <field name="Objective-VersionComment">
      <value order="0">Version 2</value>
    </field>
    <field name="Objective-FileNumber">
      <value order="0">qA1418611</value>
    </field>
    <field name="Objective-Classification">
      <value order="0">Official</value>
    </field>
    <field name="Objective-Caveats">
      <value order="0"/>
    </field>
  </systemFields>
  <catalogues>
    <catalogue name="Document Type Catalogue" type="type" ori="id:cA14">
      <field name="Objective-Language">
        <value order="0">English (eng)</value>
      </field>
      <field name="Objective-Date Acquired">
        <value order="0">2021-02-09T00:00:00Z</value>
      </field>
      <field name="Objective-What to Keep">
        <value order="0">No</value>
      </field>
      <field name="Objective-Official Translation">
        <value order="0"/>
      </field>
      <field name="Objective-Connect Creator">
        <value order="0"/>
      </field>
    </catalogue>
  </catalogues>
</metadata>
</file>

<file path=customXml/itemProps1.xml><?xml version="1.0" encoding="utf-8"?>
<ds:datastoreItem xmlns:ds="http://schemas.openxmlformats.org/officeDocument/2006/customXml" ds:itemID="{5745109E-2DDF-40CB-AC2B-FF9B10C90820}">
  <ds:schemaRefs>
    <ds:schemaRef ds:uri="http://www.objective.com/ecm/document/metadata/FF3C5B18883D4E21973B57C2EEED7FD1"/>
  </ds:schemaRefs>
</ds:datastoreItem>
</file>

<file path=docProps/app.xml><?xml version="1.0" encoding="utf-8"?>
<Properties xmlns="http://schemas.openxmlformats.org/officeDocument/2006/extended-properties" xmlns:vt="http://schemas.openxmlformats.org/officeDocument/2006/docPropsVTypes">
  <TotalTime>317</TotalTime>
  <Words>865</Words>
  <Application>Microsoft Office PowerPoint</Application>
  <PresentationFormat>Widescreen</PresentationFormat>
  <Paragraphs>80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nta</vt:lpstr>
      <vt:lpstr>Office Theme</vt:lpstr>
      <vt:lpstr>Social care testing programme update</vt:lpstr>
      <vt:lpstr>PowerPoint Presentation</vt:lpstr>
      <vt:lpstr>PowerPoint Presentation</vt:lpstr>
      <vt:lpstr>Enhanced testing in care homes</vt:lpstr>
      <vt:lpstr>PowerPoint Presentation</vt:lpstr>
      <vt:lpstr>Evidence behind LFDs </vt:lpstr>
      <vt:lpstr>Evidence cont….</vt:lpstr>
    </vt:vector>
  </TitlesOfParts>
  <Company>Welsh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Davies, Shelley (HSS - Social Services and Integration)</dc:creator>
  <cp:lastModifiedBy>Rachel Pitman</cp:lastModifiedBy>
  <cp:revision>9</cp:revision>
  <dcterms:created xsi:type="dcterms:W3CDTF">2021-02-04T09:59:53Z</dcterms:created>
  <dcterms:modified xsi:type="dcterms:W3CDTF">2021-02-17T14:06:10Z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A33372378</vt:lpwstr>
  </property>
  <property fmtid="{D5CDD505-2E9C-101B-9397-08002B2CF9AE}" pid="4" name="Objective-Title">
    <vt:lpwstr>Social care testing programme update and LFD evidence 090221</vt:lpwstr>
  </property>
  <property fmtid="{D5CDD505-2E9C-101B-9397-08002B2CF9AE}" pid="5" name="Objective-Description">
    <vt:lpwstr/>
  </property>
  <property fmtid="{D5CDD505-2E9C-101B-9397-08002B2CF9AE}" pid="6" name="Objective-CreationStamp">
    <vt:filetime>2021-02-09T14:11:00Z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2021-02-09T14:11:22Z</vt:filetime>
  </property>
  <property fmtid="{D5CDD505-2E9C-101B-9397-08002B2CF9AE}" pid="10" name="Objective-ModificationStamp">
    <vt:filetime>2021-02-09T14:11:22Z</vt:filetime>
  </property>
  <property fmtid="{D5CDD505-2E9C-101B-9397-08002B2CF9AE}" pid="11" name="Objective-Owner">
    <vt:lpwstr>Davies, Shelley (HSS - Social Services and Integration)</vt:lpwstr>
  </property>
  <property fmtid="{D5CDD505-2E9C-101B-9397-08002B2CF9AE}" pid="12" name="Objective-Path">
    <vt:lpwstr>Objective Global Folder:Business File Plan:COVID-19:# Health &amp; Social Services (HSS) - COVID-19 (Coronavirus):1 - Save:/Albert Heaney - Social Services and Integration Directorate:Social Services and Integration Directorate - Novel Corona Virus - 2020:Soc</vt:lpwstr>
  </property>
  <property fmtid="{D5CDD505-2E9C-101B-9397-08002B2CF9AE}" pid="13" name="Objective-Parent">
    <vt:lpwstr>Covid-19 Testing - Social Care Strategy (and email link to WG testing strategy)</vt:lpwstr>
  </property>
  <property fmtid="{D5CDD505-2E9C-101B-9397-08002B2CF9AE}" pid="14" name="Objective-State">
    <vt:lpwstr>Published</vt:lpwstr>
  </property>
  <property fmtid="{D5CDD505-2E9C-101B-9397-08002B2CF9AE}" pid="15" name="Objective-VersionId">
    <vt:lpwstr>vA66070880</vt:lpwstr>
  </property>
  <property fmtid="{D5CDD505-2E9C-101B-9397-08002B2CF9AE}" pid="16" name="Objective-Version">
    <vt:lpwstr>1.0</vt:lpwstr>
  </property>
  <property fmtid="{D5CDD505-2E9C-101B-9397-08002B2CF9AE}" pid="17" name="Objective-VersionNumber">
    <vt:r8>2</vt:r8>
  </property>
  <property fmtid="{D5CDD505-2E9C-101B-9397-08002B2CF9AE}" pid="18" name="Objective-VersionComment">
    <vt:lpwstr>Version 2</vt:lpwstr>
  </property>
  <property fmtid="{D5CDD505-2E9C-101B-9397-08002B2CF9AE}" pid="19" name="Objective-FileNumber">
    <vt:lpwstr>qA1418611</vt:lpwstr>
  </property>
  <property fmtid="{D5CDD505-2E9C-101B-9397-08002B2CF9AE}" pid="20" name="Objective-Classification">
    <vt:lpwstr>[Inherited - Official]</vt:lpwstr>
  </property>
  <property fmtid="{D5CDD505-2E9C-101B-9397-08002B2CF9AE}" pid="21" name="Objective-Caveats">
    <vt:lpwstr/>
  </property>
  <property fmtid="{D5CDD505-2E9C-101B-9397-08002B2CF9AE}" pid="22" name="Objective-Language">
    <vt:lpwstr>English (eng)</vt:lpwstr>
  </property>
  <property fmtid="{D5CDD505-2E9C-101B-9397-08002B2CF9AE}" pid="23" name="Objective-Date Acquired">
    <vt:filetime>2021-02-09T00:00:00Z</vt:filetime>
  </property>
  <property fmtid="{D5CDD505-2E9C-101B-9397-08002B2CF9AE}" pid="24" name="Objective-What to Keep">
    <vt:lpwstr>No</vt:lpwstr>
  </property>
  <property fmtid="{D5CDD505-2E9C-101B-9397-08002B2CF9AE}" pid="25" name="Objective-Official Translation">
    <vt:lpwstr/>
  </property>
  <property fmtid="{D5CDD505-2E9C-101B-9397-08002B2CF9AE}" pid="26" name="Objective-Connect Creator">
    <vt:lpwstr/>
  </property>
  <property fmtid="{D5CDD505-2E9C-101B-9397-08002B2CF9AE}" pid="27" name="Objective-Comment">
    <vt:lpwstr/>
  </property>
</Properties>
</file>