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9" r:id="rId4"/>
    <p:sldId id="258" r:id="rId5"/>
    <p:sldId id="257" r:id="rId6"/>
    <p:sldId id="263"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1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Users\DaviesS052\AppData\Local\Microsoft\Windows\INetCache\Content.Outlook\2XV9OP1P\2021-02-09%20-%20care%20home%20tests%20and%20results%20by%20LHB.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All LHBs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'All LHBs'!$A$27:$A$61</c:f>
              <c:numCache>
                <c:formatCode>m/d/yyyy</c:formatCode>
                <c:ptCount val="35"/>
                <c:pt idx="0">
                  <c:v>43990</c:v>
                </c:pt>
                <c:pt idx="1">
                  <c:v>43997</c:v>
                </c:pt>
                <c:pt idx="2">
                  <c:v>44004</c:v>
                </c:pt>
                <c:pt idx="3">
                  <c:v>44011</c:v>
                </c:pt>
                <c:pt idx="4">
                  <c:v>44018</c:v>
                </c:pt>
                <c:pt idx="5">
                  <c:v>44025</c:v>
                </c:pt>
                <c:pt idx="6">
                  <c:v>44032</c:v>
                </c:pt>
                <c:pt idx="7">
                  <c:v>44039</c:v>
                </c:pt>
                <c:pt idx="8">
                  <c:v>44046</c:v>
                </c:pt>
                <c:pt idx="9">
                  <c:v>44053</c:v>
                </c:pt>
                <c:pt idx="10">
                  <c:v>44060</c:v>
                </c:pt>
                <c:pt idx="11">
                  <c:v>44067</c:v>
                </c:pt>
                <c:pt idx="12">
                  <c:v>44074</c:v>
                </c:pt>
                <c:pt idx="13">
                  <c:v>44081</c:v>
                </c:pt>
                <c:pt idx="14">
                  <c:v>44088</c:v>
                </c:pt>
                <c:pt idx="15">
                  <c:v>44095</c:v>
                </c:pt>
                <c:pt idx="16">
                  <c:v>44102</c:v>
                </c:pt>
                <c:pt idx="17">
                  <c:v>44109</c:v>
                </c:pt>
                <c:pt idx="18">
                  <c:v>44116</c:v>
                </c:pt>
                <c:pt idx="19">
                  <c:v>44123</c:v>
                </c:pt>
                <c:pt idx="20">
                  <c:v>44130</c:v>
                </c:pt>
                <c:pt idx="21">
                  <c:v>44137</c:v>
                </c:pt>
                <c:pt idx="22">
                  <c:v>44144</c:v>
                </c:pt>
                <c:pt idx="23">
                  <c:v>44151</c:v>
                </c:pt>
                <c:pt idx="24">
                  <c:v>44158</c:v>
                </c:pt>
                <c:pt idx="25">
                  <c:v>44165</c:v>
                </c:pt>
                <c:pt idx="26">
                  <c:v>44172</c:v>
                </c:pt>
                <c:pt idx="27">
                  <c:v>44179</c:v>
                </c:pt>
                <c:pt idx="28">
                  <c:v>44186</c:v>
                </c:pt>
                <c:pt idx="29">
                  <c:v>44193</c:v>
                </c:pt>
                <c:pt idx="30">
                  <c:v>44200</c:v>
                </c:pt>
                <c:pt idx="31">
                  <c:v>44207</c:v>
                </c:pt>
                <c:pt idx="32">
                  <c:v>44214</c:v>
                </c:pt>
                <c:pt idx="33">
                  <c:v>44221</c:v>
                </c:pt>
                <c:pt idx="34">
                  <c:v>44228</c:v>
                </c:pt>
              </c:numCache>
            </c:numRef>
          </c:cat>
          <c:val>
            <c:numRef>
              <c:f>'All LHBs'!$Q$27:$Q$61</c:f>
              <c:numCache>
                <c:formatCode>0.0%</c:formatCode>
                <c:ptCount val="35"/>
                <c:pt idx="0">
                  <c:v>8.6206896551724137E-3</c:v>
                </c:pt>
                <c:pt idx="1">
                  <c:v>8.3224237890405835E-3</c:v>
                </c:pt>
                <c:pt idx="2">
                  <c:v>3.6699741742558106E-3</c:v>
                </c:pt>
                <c:pt idx="3">
                  <c:v>2.1757871833819123E-3</c:v>
                </c:pt>
                <c:pt idx="4">
                  <c:v>1.9728355717429243E-3</c:v>
                </c:pt>
                <c:pt idx="5">
                  <c:v>1.541457082589648E-3</c:v>
                </c:pt>
                <c:pt idx="6">
                  <c:v>2.7375668837363639E-3</c:v>
                </c:pt>
                <c:pt idx="7">
                  <c:v>2.7764556560368079E-3</c:v>
                </c:pt>
                <c:pt idx="8">
                  <c:v>1.8096119855231041E-3</c:v>
                </c:pt>
                <c:pt idx="9">
                  <c:v>2.0974231658248436E-3</c:v>
                </c:pt>
                <c:pt idx="10">
                  <c:v>1.5632515632515633E-3</c:v>
                </c:pt>
                <c:pt idx="11">
                  <c:v>1.7203413157170382E-3</c:v>
                </c:pt>
                <c:pt idx="12">
                  <c:v>2.3432115782219161E-3</c:v>
                </c:pt>
                <c:pt idx="13">
                  <c:v>5.6897796271920516E-3</c:v>
                </c:pt>
                <c:pt idx="14">
                  <c:v>4.1862412205218849E-3</c:v>
                </c:pt>
                <c:pt idx="15">
                  <c:v>6.8732923497267758E-3</c:v>
                </c:pt>
                <c:pt idx="16">
                  <c:v>6.5919578114700065E-3</c:v>
                </c:pt>
                <c:pt idx="17">
                  <c:v>1.0521757956267591E-2</c:v>
                </c:pt>
                <c:pt idx="18">
                  <c:v>1.4503614882736731E-2</c:v>
                </c:pt>
                <c:pt idx="19">
                  <c:v>1.8037820110250506E-2</c:v>
                </c:pt>
                <c:pt idx="20">
                  <c:v>3.0589780232513228E-2</c:v>
                </c:pt>
                <c:pt idx="21">
                  <c:v>2.5063625527528107E-2</c:v>
                </c:pt>
                <c:pt idx="22">
                  <c:v>2.5415375950436497E-2</c:v>
                </c:pt>
                <c:pt idx="23">
                  <c:v>2.2726523072863412E-2</c:v>
                </c:pt>
                <c:pt idx="24">
                  <c:v>1.9675852935612033E-2</c:v>
                </c:pt>
                <c:pt idx="25">
                  <c:v>1.8001391704232598E-2</c:v>
                </c:pt>
                <c:pt idx="26">
                  <c:v>2.6447138134439618E-2</c:v>
                </c:pt>
                <c:pt idx="27">
                  <c:v>3.287113057228E-2</c:v>
                </c:pt>
                <c:pt idx="28">
                  <c:v>2.4361370716510903E-2</c:v>
                </c:pt>
                <c:pt idx="29">
                  <c:v>2.6319064211050274E-2</c:v>
                </c:pt>
                <c:pt idx="30">
                  <c:v>4.0642951535909813E-2</c:v>
                </c:pt>
                <c:pt idx="31">
                  <c:v>3.7993218249075214E-2</c:v>
                </c:pt>
                <c:pt idx="32">
                  <c:v>2.360237988325101E-2</c:v>
                </c:pt>
                <c:pt idx="33">
                  <c:v>1.1663560391991824E-2</c:v>
                </c:pt>
                <c:pt idx="34">
                  <c:v>1.3068746424162125E-2</c:v>
                </c:pt>
              </c:numCache>
            </c:numRef>
          </c:val>
          <c:smooth val="0"/>
          <c:extLst>
            <c:ext xmlns:c16="http://schemas.microsoft.com/office/drawing/2014/chart" uri="{C3380CC4-5D6E-409C-BE32-E72D297353CC}">
              <c16:uniqueId val="{00000000-015E-43AB-8D1A-EC6C75AF9963}"/>
            </c:ext>
          </c:extLst>
        </c:ser>
        <c:dLbls>
          <c:showLegendKey val="0"/>
          <c:showVal val="0"/>
          <c:showCatName val="0"/>
          <c:showSerName val="0"/>
          <c:showPercent val="0"/>
          <c:showBubbleSize val="0"/>
        </c:dLbls>
        <c:smooth val="0"/>
        <c:axId val="897193392"/>
        <c:axId val="897193064"/>
      </c:lineChart>
      <c:dateAx>
        <c:axId val="897193392"/>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7193064"/>
        <c:crosses val="autoZero"/>
        <c:auto val="1"/>
        <c:lblOffset val="100"/>
        <c:baseTimeUnit val="days"/>
      </c:dateAx>
      <c:valAx>
        <c:axId val="8971930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7193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v>Aneurin Bevan</c:v>
          </c:tx>
          <c:spPr>
            <a:ln w="28575" cap="rnd">
              <a:solidFill>
                <a:schemeClr val="accent2"/>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'Aneurin Bevan'!$Q$18:$Q$61</c:f>
              <c:numCache>
                <c:formatCode>0.0%</c:formatCode>
                <c:ptCount val="36"/>
                <c:pt idx="0">
                  <c:v>8.1549439347604492E-3</c:v>
                </c:pt>
                <c:pt idx="1">
                  <c:v>6.2500000000000003E-3</c:v>
                </c:pt>
                <c:pt idx="2">
                  <c:v>3.9439088518843117E-3</c:v>
                </c:pt>
                <c:pt idx="3">
                  <c:v>1.6615895873719191E-3</c:v>
                </c:pt>
                <c:pt idx="4">
                  <c:v>1.127141568981064E-3</c:v>
                </c:pt>
                <c:pt idx="5">
                  <c:v>9.42507068803016E-4</c:v>
                </c:pt>
                <c:pt idx="6">
                  <c:v>1.040149781568546E-3</c:v>
                </c:pt>
                <c:pt idx="7">
                  <c:v>4.7630388187663728E-4</c:v>
                </c:pt>
                <c:pt idx="8">
                  <c:v>1.2016342225426579E-3</c:v>
                </c:pt>
                <c:pt idx="9">
                  <c:v>0</c:v>
                </c:pt>
                <c:pt idx="10">
                  <c:v>1.2324377618930244E-3</c:v>
                </c:pt>
                <c:pt idx="11">
                  <c:v>0</c:v>
                </c:pt>
                <c:pt idx="12">
                  <c:v>5.2770448548812663E-4</c:v>
                </c:pt>
                <c:pt idx="13">
                  <c:v>3.0706243602865915E-3</c:v>
                </c:pt>
                <c:pt idx="14">
                  <c:v>3.4610630407911E-3</c:v>
                </c:pt>
                <c:pt idx="15">
                  <c:v>5.0000000000000001E-3</c:v>
                </c:pt>
                <c:pt idx="16">
                  <c:v>5.9980806142034548E-3</c:v>
                </c:pt>
                <c:pt idx="17">
                  <c:v>1.1688311688311689E-2</c:v>
                </c:pt>
                <c:pt idx="18">
                  <c:v>9.7037793667007158E-3</c:v>
                </c:pt>
                <c:pt idx="19">
                  <c:v>1.1358258400378608E-2</c:v>
                </c:pt>
                <c:pt idx="20">
                  <c:v>1.2262658227848101E-2</c:v>
                </c:pt>
                <c:pt idx="21">
                  <c:v>3.4219748505462791E-2</c:v>
                </c:pt>
                <c:pt idx="22">
                  <c:v>2.1368894601542416E-2</c:v>
                </c:pt>
                <c:pt idx="23">
                  <c:v>3.4239010382151533E-2</c:v>
                </c:pt>
                <c:pt idx="24">
                  <c:v>3.1167459059693609E-2</c:v>
                </c:pt>
                <c:pt idx="25">
                  <c:v>3.2954165272666446E-2</c:v>
                </c:pt>
                <c:pt idx="26">
                  <c:v>1.7517765658568833E-2</c:v>
                </c:pt>
                <c:pt idx="27">
                  <c:v>3.1095164872714846E-2</c:v>
                </c:pt>
                <c:pt idx="28">
                  <c:v>3.9000318369945879E-2</c:v>
                </c:pt>
                <c:pt idx="29">
                  <c:v>2.8203184230477636E-2</c:v>
                </c:pt>
                <c:pt idx="30">
                  <c:v>2.8941957931361697E-2</c:v>
                </c:pt>
                <c:pt idx="31">
                  <c:v>3.0547550432276659E-2</c:v>
                </c:pt>
                <c:pt idx="32">
                  <c:v>2.2131378629828023E-2</c:v>
                </c:pt>
                <c:pt idx="33">
                  <c:v>1.2990847357543548E-2</c:v>
                </c:pt>
                <c:pt idx="34">
                  <c:v>7.1865443425076451E-3</c:v>
                </c:pt>
                <c:pt idx="35">
                  <c:v>5.3886348791639454E-3</c:v>
                </c:pt>
              </c:numCache>
              <c:extLst/>
            </c:numRef>
          </c:val>
          <c:smooth val="0"/>
          <c:extLst>
            <c:ext xmlns:c16="http://schemas.microsoft.com/office/drawing/2014/chart" uri="{C3380CC4-5D6E-409C-BE32-E72D297353CC}">
              <c16:uniqueId val="{00000000-48F4-4CC0-B8CB-580513963B2B}"/>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2"/>
          <c:order val="0"/>
          <c:tx>
            <c:v>Betsi</c:v>
          </c:tx>
          <c:spPr>
            <a:ln w="28575" cap="rnd">
              <a:solidFill>
                <a:schemeClr val="accent3"/>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Betsi!$Q$18:$Q$61</c:f>
              <c:numCache>
                <c:formatCode>0.0%</c:formatCode>
                <c:ptCount val="36"/>
                <c:pt idx="0">
                  <c:v>1.5851752623353428E-2</c:v>
                </c:pt>
                <c:pt idx="1">
                  <c:v>1.2780656303972366E-2</c:v>
                </c:pt>
                <c:pt idx="2">
                  <c:v>1.5299479166666666E-2</c:v>
                </c:pt>
                <c:pt idx="3">
                  <c:v>4.6098123147843267E-3</c:v>
                </c:pt>
                <c:pt idx="4">
                  <c:v>3.2406617772471431E-3</c:v>
                </c:pt>
                <c:pt idx="5">
                  <c:v>2.5152237225311092E-3</c:v>
                </c:pt>
                <c:pt idx="6">
                  <c:v>2.1071115013169446E-3</c:v>
                </c:pt>
                <c:pt idx="7">
                  <c:v>5.6316876290595083E-3</c:v>
                </c:pt>
                <c:pt idx="8">
                  <c:v>6.2355971262030635E-3</c:v>
                </c:pt>
                <c:pt idx="9">
                  <c:v>2.2052337547780066E-3</c:v>
                </c:pt>
                <c:pt idx="10">
                  <c:v>3.1571722717913522E-3</c:v>
                </c:pt>
                <c:pt idx="11">
                  <c:v>2.3477622890682318E-3</c:v>
                </c:pt>
                <c:pt idx="12">
                  <c:v>3.105590062111801E-3</c:v>
                </c:pt>
                <c:pt idx="13">
                  <c:v>1.7540440459949329E-3</c:v>
                </c:pt>
                <c:pt idx="14">
                  <c:v>7.0964819568171524E-3</c:v>
                </c:pt>
                <c:pt idx="15">
                  <c:v>4.3995243757431633E-3</c:v>
                </c:pt>
                <c:pt idx="16">
                  <c:v>5.556327267676066E-3</c:v>
                </c:pt>
                <c:pt idx="17">
                  <c:v>2.8178936245156746E-3</c:v>
                </c:pt>
                <c:pt idx="18">
                  <c:v>6.3732029049948123E-3</c:v>
                </c:pt>
                <c:pt idx="19">
                  <c:v>7.7459333849728895E-3</c:v>
                </c:pt>
                <c:pt idx="20">
                  <c:v>1.5352162193835697E-2</c:v>
                </c:pt>
                <c:pt idx="21">
                  <c:v>2.6096282173498572E-2</c:v>
                </c:pt>
                <c:pt idx="22">
                  <c:v>2.2462462462462463E-2</c:v>
                </c:pt>
                <c:pt idx="23">
                  <c:v>1.1757925072046109E-2</c:v>
                </c:pt>
                <c:pt idx="24">
                  <c:v>1.2249705535924617E-2</c:v>
                </c:pt>
                <c:pt idx="25">
                  <c:v>9.5923261390887284E-3</c:v>
                </c:pt>
                <c:pt idx="26">
                  <c:v>1.2827854770358492E-2</c:v>
                </c:pt>
                <c:pt idx="27">
                  <c:v>1.1549441993252011E-2</c:v>
                </c:pt>
                <c:pt idx="28">
                  <c:v>1.5205511998099311E-2</c:v>
                </c:pt>
                <c:pt idx="29">
                  <c:v>1.8076352353972751E-2</c:v>
                </c:pt>
                <c:pt idx="30">
                  <c:v>2.0807957775071051E-2</c:v>
                </c:pt>
                <c:pt idx="31">
                  <c:v>3.6020229125812778E-2</c:v>
                </c:pt>
                <c:pt idx="32">
                  <c:v>5.481670929241262E-2</c:v>
                </c:pt>
                <c:pt idx="33">
                  <c:v>2.86302780638517E-2</c:v>
                </c:pt>
                <c:pt idx="34">
                  <c:v>1.6410578028640117E-2</c:v>
                </c:pt>
                <c:pt idx="35">
                  <c:v>2.243148873135118E-2</c:v>
                </c:pt>
              </c:numCache>
              <c:extLst/>
            </c:numRef>
          </c:val>
          <c:smooth val="0"/>
          <c:extLst>
            <c:ext xmlns:c16="http://schemas.microsoft.com/office/drawing/2014/chart" uri="{C3380CC4-5D6E-409C-BE32-E72D297353CC}">
              <c16:uniqueId val="{00000000-1B2E-4133-8433-14E1FC430684}"/>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3"/>
          <c:order val="0"/>
          <c:tx>
            <c:v>Cardiff and Vale</c:v>
          </c:tx>
          <c:spPr>
            <a:ln w="28575" cap="rnd">
              <a:solidFill>
                <a:schemeClr val="accent4"/>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'Cardiff &amp; Vale'!$Q$18:$Q$61</c:f>
              <c:numCache>
                <c:formatCode>0.0%</c:formatCode>
                <c:ptCount val="36"/>
                <c:pt idx="0">
                  <c:v>1.0594947025264874E-2</c:v>
                </c:pt>
                <c:pt idx="1">
                  <c:v>1.0335917312661499E-2</c:v>
                </c:pt>
                <c:pt idx="2">
                  <c:v>1.7322834645669291E-2</c:v>
                </c:pt>
                <c:pt idx="3">
                  <c:v>5.2521008403361342E-4</c:v>
                </c:pt>
                <c:pt idx="4">
                  <c:v>2.4224806201550387E-3</c:v>
                </c:pt>
                <c:pt idx="5">
                  <c:v>1.6019223067681217E-3</c:v>
                </c:pt>
                <c:pt idx="6">
                  <c:v>2.6019080659150044E-3</c:v>
                </c:pt>
                <c:pt idx="7">
                  <c:v>3.4879665155214509E-3</c:v>
                </c:pt>
                <c:pt idx="8">
                  <c:v>2.0408163265306124E-3</c:v>
                </c:pt>
                <c:pt idx="9">
                  <c:v>4.2392840320301462E-3</c:v>
                </c:pt>
                <c:pt idx="10">
                  <c:v>2.4081878386514148E-3</c:v>
                </c:pt>
                <c:pt idx="11">
                  <c:v>1.8461538461538461E-3</c:v>
                </c:pt>
                <c:pt idx="12">
                  <c:v>0</c:v>
                </c:pt>
                <c:pt idx="13">
                  <c:v>3.6585365853658539E-3</c:v>
                </c:pt>
                <c:pt idx="14">
                  <c:v>3.3941450997030122E-3</c:v>
                </c:pt>
                <c:pt idx="15">
                  <c:v>3.669724770642202E-3</c:v>
                </c:pt>
                <c:pt idx="16">
                  <c:v>1.6160626836434867E-2</c:v>
                </c:pt>
                <c:pt idx="17">
                  <c:v>4.7225501770956314E-3</c:v>
                </c:pt>
                <c:pt idx="18">
                  <c:v>2.1447721179624665E-2</c:v>
                </c:pt>
                <c:pt idx="19">
                  <c:v>1.4963503649635036E-2</c:v>
                </c:pt>
                <c:pt idx="20">
                  <c:v>2.2267206477732792E-2</c:v>
                </c:pt>
                <c:pt idx="21">
                  <c:v>5.8055152394775036E-3</c:v>
                </c:pt>
                <c:pt idx="22">
                  <c:v>1.6979129819596747E-2</c:v>
                </c:pt>
                <c:pt idx="23">
                  <c:v>2.1486438886932017E-2</c:v>
                </c:pt>
                <c:pt idx="24">
                  <c:v>2.7392120075046905E-2</c:v>
                </c:pt>
                <c:pt idx="25">
                  <c:v>9.8820529167994893E-3</c:v>
                </c:pt>
                <c:pt idx="26">
                  <c:v>1.243970550901244E-2</c:v>
                </c:pt>
                <c:pt idx="27">
                  <c:v>2.1574344023323616E-2</c:v>
                </c:pt>
                <c:pt idx="28">
                  <c:v>4.190018681611956E-2</c:v>
                </c:pt>
                <c:pt idx="29">
                  <c:v>1.2726244343891403E-2</c:v>
                </c:pt>
                <c:pt idx="30">
                  <c:v>2.3936170212765957E-2</c:v>
                </c:pt>
                <c:pt idx="31">
                  <c:v>3.2307300941236329E-2</c:v>
                </c:pt>
                <c:pt idx="32">
                  <c:v>2.108359892130424E-2</c:v>
                </c:pt>
                <c:pt idx="33">
                  <c:v>2.434025108890597E-2</c:v>
                </c:pt>
                <c:pt idx="34">
                  <c:v>1.3043478260869565E-2</c:v>
                </c:pt>
                <c:pt idx="35">
                  <c:v>1.7241379310344827E-2</c:v>
                </c:pt>
              </c:numCache>
              <c:extLst/>
            </c:numRef>
          </c:val>
          <c:smooth val="0"/>
          <c:extLst>
            <c:ext xmlns:c16="http://schemas.microsoft.com/office/drawing/2014/chart" uri="{C3380CC4-5D6E-409C-BE32-E72D297353CC}">
              <c16:uniqueId val="{00000000-5970-439F-BC97-4CC1B0D953F1}"/>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4"/>
          <c:order val="0"/>
          <c:tx>
            <c:v>Cwm Taf</c:v>
          </c:tx>
          <c:spPr>
            <a:ln w="28575" cap="rnd">
              <a:solidFill>
                <a:schemeClr val="accent5"/>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'Cwm Taf'!$Q$18:$Q$61</c:f>
              <c:numCache>
                <c:formatCode>0.0%</c:formatCode>
                <c:ptCount val="36"/>
                <c:pt idx="0">
                  <c:v>1.7403915881073241E-2</c:v>
                </c:pt>
                <c:pt idx="1">
                  <c:v>1.7017017017017019E-2</c:v>
                </c:pt>
                <c:pt idx="2">
                  <c:v>6.8027210884353739E-3</c:v>
                </c:pt>
                <c:pt idx="3">
                  <c:v>1.150103214391035E-2</c:v>
                </c:pt>
                <c:pt idx="4">
                  <c:v>3.2371983519717479E-3</c:v>
                </c:pt>
                <c:pt idx="5">
                  <c:v>2.7632790911882102E-3</c:v>
                </c:pt>
                <c:pt idx="6">
                  <c:v>1.4577259475218659E-3</c:v>
                </c:pt>
                <c:pt idx="7">
                  <c:v>1.5384615384615385E-3</c:v>
                </c:pt>
                <c:pt idx="8">
                  <c:v>1.2334258402713536E-3</c:v>
                </c:pt>
                <c:pt idx="9">
                  <c:v>1.4280614066404856E-3</c:v>
                </c:pt>
                <c:pt idx="10">
                  <c:v>1.5220700152207001E-3</c:v>
                </c:pt>
                <c:pt idx="11">
                  <c:v>8.4139671855279767E-4</c:v>
                </c:pt>
                <c:pt idx="12">
                  <c:v>4.2955326460481099E-4</c:v>
                </c:pt>
                <c:pt idx="13">
                  <c:v>3.1733439111463705E-3</c:v>
                </c:pt>
                <c:pt idx="14">
                  <c:v>3.3898305084745762E-3</c:v>
                </c:pt>
                <c:pt idx="15">
                  <c:v>7.0703965570242857E-3</c:v>
                </c:pt>
                <c:pt idx="16">
                  <c:v>1.1473962930273611E-2</c:v>
                </c:pt>
                <c:pt idx="17">
                  <c:v>8.1730769230769235E-3</c:v>
                </c:pt>
                <c:pt idx="18">
                  <c:v>1.8351063829787233E-2</c:v>
                </c:pt>
                <c:pt idx="19">
                  <c:v>2.5076319232446576E-2</c:v>
                </c:pt>
                <c:pt idx="20">
                  <c:v>2.318190315946906E-2</c:v>
                </c:pt>
                <c:pt idx="21">
                  <c:v>4.2368681863230923E-2</c:v>
                </c:pt>
                <c:pt idx="22">
                  <c:v>4.0965456155890166E-2</c:v>
                </c:pt>
                <c:pt idx="23">
                  <c:v>2.7525190464487589E-2</c:v>
                </c:pt>
                <c:pt idx="24">
                  <c:v>2.7020676691729324E-2</c:v>
                </c:pt>
                <c:pt idx="25">
                  <c:v>1.9800000000000002E-2</c:v>
                </c:pt>
                <c:pt idx="26">
                  <c:v>1.5779981965734897E-2</c:v>
                </c:pt>
                <c:pt idx="27">
                  <c:v>3.342554172429691E-2</c:v>
                </c:pt>
                <c:pt idx="28">
                  <c:v>2.5700393609631861E-2</c:v>
                </c:pt>
                <c:pt idx="29">
                  <c:v>4.1697508018751543E-2</c:v>
                </c:pt>
                <c:pt idx="30">
                  <c:v>3.885929175806957E-2</c:v>
                </c:pt>
                <c:pt idx="31">
                  <c:v>6.9235400361228175E-2</c:v>
                </c:pt>
                <c:pt idx="32">
                  <c:v>3.1841652323580036E-2</c:v>
                </c:pt>
                <c:pt idx="33">
                  <c:v>2.1106259097525473E-2</c:v>
                </c:pt>
                <c:pt idx="34">
                  <c:v>8.2474226804123713E-3</c:v>
                </c:pt>
                <c:pt idx="35">
                  <c:v>1.3506994693680656E-2</c:v>
                </c:pt>
              </c:numCache>
              <c:extLst/>
            </c:numRef>
          </c:val>
          <c:smooth val="0"/>
          <c:extLst>
            <c:ext xmlns:c16="http://schemas.microsoft.com/office/drawing/2014/chart" uri="{C3380CC4-5D6E-409C-BE32-E72D297353CC}">
              <c16:uniqueId val="{00000000-2024-4D9F-91AB-6BA2AEDB8A5F}"/>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5"/>
          <c:order val="0"/>
          <c:tx>
            <c:v>Hywel Dda</c:v>
          </c:tx>
          <c:spPr>
            <a:ln w="28575" cap="rnd">
              <a:solidFill>
                <a:schemeClr val="accent6"/>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'Hywel Dda'!$Q$18:$Q$61</c:f>
              <c:numCache>
                <c:formatCode>0.0%</c:formatCode>
                <c:ptCount val="36"/>
                <c:pt idx="0">
                  <c:v>1.9035532994923859E-3</c:v>
                </c:pt>
                <c:pt idx="1">
                  <c:v>3.526093088857546E-3</c:v>
                </c:pt>
                <c:pt idx="2">
                  <c:v>4.7483380816714148E-3</c:v>
                </c:pt>
                <c:pt idx="3">
                  <c:v>1.3623978201634877E-3</c:v>
                </c:pt>
                <c:pt idx="4">
                  <c:v>1.1284134506883321E-3</c:v>
                </c:pt>
                <c:pt idx="5">
                  <c:v>1.6199953714417959E-3</c:v>
                </c:pt>
                <c:pt idx="6">
                  <c:v>9.2850510677808728E-4</c:v>
                </c:pt>
                <c:pt idx="7">
                  <c:v>1.1690437222352116E-3</c:v>
                </c:pt>
                <c:pt idx="8">
                  <c:v>1.2661433274246644E-3</c:v>
                </c:pt>
                <c:pt idx="9">
                  <c:v>2.5780578630764826E-3</c:v>
                </c:pt>
                <c:pt idx="10">
                  <c:v>1.6773832820799553E-3</c:v>
                </c:pt>
                <c:pt idx="11">
                  <c:v>8.107012565869477E-4</c:v>
                </c:pt>
                <c:pt idx="12">
                  <c:v>1.6096579476861167E-3</c:v>
                </c:pt>
                <c:pt idx="13">
                  <c:v>0</c:v>
                </c:pt>
                <c:pt idx="14">
                  <c:v>5.1783659378596084E-3</c:v>
                </c:pt>
                <c:pt idx="15">
                  <c:v>9.5510983763132757E-4</c:v>
                </c:pt>
                <c:pt idx="16">
                  <c:v>2.8772378516624042E-3</c:v>
                </c:pt>
                <c:pt idx="17">
                  <c:v>3.7135278514588859E-3</c:v>
                </c:pt>
                <c:pt idx="18">
                  <c:v>7.9113924050632917E-3</c:v>
                </c:pt>
                <c:pt idx="19">
                  <c:v>8.527827648114902E-3</c:v>
                </c:pt>
                <c:pt idx="20">
                  <c:v>9.7637795275590557E-3</c:v>
                </c:pt>
                <c:pt idx="21">
                  <c:v>3.3235170382835508E-2</c:v>
                </c:pt>
                <c:pt idx="22">
                  <c:v>2.7012570205937416E-2</c:v>
                </c:pt>
                <c:pt idx="23">
                  <c:v>1.8511522478277295E-2</c:v>
                </c:pt>
                <c:pt idx="24">
                  <c:v>1.7180256340332697E-2</c:v>
                </c:pt>
                <c:pt idx="25">
                  <c:v>2.1061999406704241E-2</c:v>
                </c:pt>
                <c:pt idx="26">
                  <c:v>1.3029315960912053E-2</c:v>
                </c:pt>
                <c:pt idx="27">
                  <c:v>2.6578947368421053E-2</c:v>
                </c:pt>
                <c:pt idx="28">
                  <c:v>3.3619290517041503E-2</c:v>
                </c:pt>
                <c:pt idx="29">
                  <c:v>1.7129228100607113E-2</c:v>
                </c:pt>
                <c:pt idx="30">
                  <c:v>2.8862478777589132E-2</c:v>
                </c:pt>
                <c:pt idx="31">
                  <c:v>3.9017069968111051E-2</c:v>
                </c:pt>
                <c:pt idx="32">
                  <c:v>4.3259945925067593E-2</c:v>
                </c:pt>
                <c:pt idx="33">
                  <c:v>3.2758286489629772E-2</c:v>
                </c:pt>
                <c:pt idx="34">
                  <c:v>1.4673674989049496E-2</c:v>
                </c:pt>
                <c:pt idx="35">
                  <c:v>7.1308724832214766E-3</c:v>
                </c:pt>
              </c:numCache>
              <c:extLst/>
            </c:numRef>
          </c:val>
          <c:smooth val="0"/>
          <c:extLst>
            <c:ext xmlns:c16="http://schemas.microsoft.com/office/drawing/2014/chart" uri="{C3380CC4-5D6E-409C-BE32-E72D297353CC}">
              <c16:uniqueId val="{00000000-9EDD-4118-85A2-2E44F0DD0BD9}"/>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6"/>
          <c:order val="0"/>
          <c:tx>
            <c:v>Powys</c:v>
          </c:tx>
          <c:spPr>
            <a:ln w="28575" cap="rnd">
              <a:solidFill>
                <a:schemeClr val="accent1">
                  <a:lumMod val="60000"/>
                </a:schemeClr>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Powys!$Q$18:$Q$61</c:f>
              <c:numCache>
                <c:formatCode>0.0%</c:formatCode>
                <c:ptCount val="36"/>
                <c:pt idx="0">
                  <c:v>1.0224948875255624E-2</c:v>
                </c:pt>
                <c:pt idx="1">
                  <c:v>0</c:v>
                </c:pt>
                <c:pt idx="2">
                  <c:v>3.1446540880503146E-3</c:v>
                </c:pt>
                <c:pt idx="3">
                  <c:v>1.4144271570014145E-3</c:v>
                </c:pt>
                <c:pt idx="4">
                  <c:v>9.8425196850393699E-4</c:v>
                </c:pt>
                <c:pt idx="5">
                  <c:v>2.6642984014209592E-3</c:v>
                </c:pt>
                <c:pt idx="6">
                  <c:v>1.0152284263959391E-3</c:v>
                </c:pt>
                <c:pt idx="7">
                  <c:v>3.8095238095238095E-3</c:v>
                </c:pt>
                <c:pt idx="8">
                  <c:v>9.4607379375591296E-4</c:v>
                </c:pt>
                <c:pt idx="9">
                  <c:v>0</c:v>
                </c:pt>
                <c:pt idx="10">
                  <c:v>3.205128205128205E-3</c:v>
                </c:pt>
                <c:pt idx="11">
                  <c:v>1.8050541516245488E-3</c:v>
                </c:pt>
                <c:pt idx="12">
                  <c:v>1.3793103448275861E-3</c:v>
                </c:pt>
                <c:pt idx="13">
                  <c:v>2.5188916876574307E-3</c:v>
                </c:pt>
                <c:pt idx="14">
                  <c:v>2.844141069397042E-2</c:v>
                </c:pt>
                <c:pt idx="15">
                  <c:v>3.2715376226826608E-3</c:v>
                </c:pt>
                <c:pt idx="16">
                  <c:v>0</c:v>
                </c:pt>
                <c:pt idx="17">
                  <c:v>3.629764065335753E-3</c:v>
                </c:pt>
                <c:pt idx="18">
                  <c:v>5.9171597633136093E-3</c:v>
                </c:pt>
                <c:pt idx="19">
                  <c:v>4.4943820224719105E-3</c:v>
                </c:pt>
                <c:pt idx="20">
                  <c:v>1.570048309178744E-2</c:v>
                </c:pt>
                <c:pt idx="21">
                  <c:v>4.528763769889841E-2</c:v>
                </c:pt>
                <c:pt idx="22">
                  <c:v>3.3431661750245818E-2</c:v>
                </c:pt>
                <c:pt idx="23">
                  <c:v>1.3863216266173753E-2</c:v>
                </c:pt>
                <c:pt idx="24">
                  <c:v>5.287009063444109E-3</c:v>
                </c:pt>
                <c:pt idx="25">
                  <c:v>5.131964809384164E-3</c:v>
                </c:pt>
                <c:pt idx="26">
                  <c:v>9.0403337969401955E-3</c:v>
                </c:pt>
                <c:pt idx="27">
                  <c:v>2.1820917983446202E-2</c:v>
                </c:pt>
                <c:pt idx="28">
                  <c:v>3.1779661016949151E-2</c:v>
                </c:pt>
                <c:pt idx="29">
                  <c:v>7.357449417535254E-3</c:v>
                </c:pt>
                <c:pt idx="30">
                  <c:v>2.3861171366594359E-2</c:v>
                </c:pt>
                <c:pt idx="31">
                  <c:v>2.2088353413654619E-2</c:v>
                </c:pt>
                <c:pt idx="32">
                  <c:v>2.9301745635910224E-2</c:v>
                </c:pt>
                <c:pt idx="33">
                  <c:v>1.5578190533253445E-2</c:v>
                </c:pt>
                <c:pt idx="34">
                  <c:v>4.9226441631504926E-3</c:v>
                </c:pt>
                <c:pt idx="35">
                  <c:v>1.0543390105433901E-2</c:v>
                </c:pt>
              </c:numCache>
              <c:extLst/>
            </c:numRef>
          </c:val>
          <c:smooth val="0"/>
          <c:extLst>
            <c:ext xmlns:c16="http://schemas.microsoft.com/office/drawing/2014/chart" uri="{C3380CC4-5D6E-409C-BE32-E72D297353CC}">
              <c16:uniqueId val="{00000000-2682-43C8-9681-B5F967767B65}"/>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7"/>
          <c:order val="0"/>
          <c:tx>
            <c:v>Swansea Bay</c:v>
          </c:tx>
          <c:spPr>
            <a:ln w="28575" cap="rnd">
              <a:solidFill>
                <a:schemeClr val="accent2">
                  <a:lumMod val="60000"/>
                </a:schemeClr>
              </a:solidFill>
              <a:round/>
            </a:ln>
            <a:effectLst/>
          </c:spPr>
          <c:marker>
            <c:symbol val="none"/>
          </c:marker>
          <c:cat>
            <c:numRef>
              <c:f>'All LHBs'!$A$18:$A$61</c:f>
              <c:numCache>
                <c:formatCode>m/d/yyyy</c:formatCode>
                <c:ptCount val="36"/>
                <c:pt idx="0">
                  <c:v>43983</c:v>
                </c:pt>
                <c:pt idx="1">
                  <c:v>43990</c:v>
                </c:pt>
                <c:pt idx="2">
                  <c:v>43997</c:v>
                </c:pt>
                <c:pt idx="3">
                  <c:v>44004</c:v>
                </c:pt>
                <c:pt idx="4">
                  <c:v>44011</c:v>
                </c:pt>
                <c:pt idx="5">
                  <c:v>44018</c:v>
                </c:pt>
                <c:pt idx="6">
                  <c:v>44025</c:v>
                </c:pt>
                <c:pt idx="7">
                  <c:v>44032</c:v>
                </c:pt>
                <c:pt idx="8">
                  <c:v>44039</c:v>
                </c:pt>
                <c:pt idx="9">
                  <c:v>44046</c:v>
                </c:pt>
                <c:pt idx="10">
                  <c:v>44053</c:v>
                </c:pt>
                <c:pt idx="11">
                  <c:v>44060</c:v>
                </c:pt>
                <c:pt idx="12">
                  <c:v>44067</c:v>
                </c:pt>
                <c:pt idx="13">
                  <c:v>44074</c:v>
                </c:pt>
                <c:pt idx="14">
                  <c:v>44081</c:v>
                </c:pt>
                <c:pt idx="15">
                  <c:v>44088</c:v>
                </c:pt>
                <c:pt idx="16">
                  <c:v>44095</c:v>
                </c:pt>
                <c:pt idx="17">
                  <c:v>44102</c:v>
                </c:pt>
                <c:pt idx="18">
                  <c:v>44109</c:v>
                </c:pt>
                <c:pt idx="19">
                  <c:v>44116</c:v>
                </c:pt>
                <c:pt idx="20">
                  <c:v>44123</c:v>
                </c:pt>
                <c:pt idx="21">
                  <c:v>44130</c:v>
                </c:pt>
                <c:pt idx="22">
                  <c:v>44137</c:v>
                </c:pt>
                <c:pt idx="23">
                  <c:v>44144</c:v>
                </c:pt>
                <c:pt idx="24">
                  <c:v>44151</c:v>
                </c:pt>
                <c:pt idx="25">
                  <c:v>44158</c:v>
                </c:pt>
                <c:pt idx="26">
                  <c:v>44165</c:v>
                </c:pt>
                <c:pt idx="27">
                  <c:v>44172</c:v>
                </c:pt>
                <c:pt idx="28">
                  <c:v>44179</c:v>
                </c:pt>
                <c:pt idx="29">
                  <c:v>44186</c:v>
                </c:pt>
                <c:pt idx="30">
                  <c:v>44193</c:v>
                </c:pt>
                <c:pt idx="31">
                  <c:v>44200</c:v>
                </c:pt>
                <c:pt idx="32">
                  <c:v>44207</c:v>
                </c:pt>
                <c:pt idx="33">
                  <c:v>44214</c:v>
                </c:pt>
                <c:pt idx="34">
                  <c:v>44221</c:v>
                </c:pt>
                <c:pt idx="35">
                  <c:v>44228</c:v>
                </c:pt>
              </c:numCache>
              <c:extLst/>
            </c:numRef>
          </c:cat>
          <c:val>
            <c:numRef>
              <c:f>'Swansea Bay'!$Q$18:$Q$61</c:f>
              <c:numCache>
                <c:formatCode>0.0%</c:formatCode>
                <c:ptCount val="36"/>
                <c:pt idx="0">
                  <c:v>4.2444821731748728E-3</c:v>
                </c:pt>
                <c:pt idx="1">
                  <c:v>5.6100981767180924E-3</c:v>
                </c:pt>
                <c:pt idx="2">
                  <c:v>8.8573959255978745E-4</c:v>
                </c:pt>
                <c:pt idx="3">
                  <c:v>3.6845983787767134E-4</c:v>
                </c:pt>
                <c:pt idx="4">
                  <c:v>2.221516978736909E-3</c:v>
                </c:pt>
                <c:pt idx="5">
                  <c:v>1.7862459065197975E-3</c:v>
                </c:pt>
                <c:pt idx="6">
                  <c:v>1.6020506247997437E-3</c:v>
                </c:pt>
                <c:pt idx="7">
                  <c:v>3.1857279388340237E-3</c:v>
                </c:pt>
                <c:pt idx="8">
                  <c:v>1.3445378151260505E-3</c:v>
                </c:pt>
                <c:pt idx="9">
                  <c:v>1.9913707268503153E-3</c:v>
                </c:pt>
                <c:pt idx="10">
                  <c:v>1.1714174150722373E-3</c:v>
                </c:pt>
                <c:pt idx="11">
                  <c:v>1.1037527593818985E-3</c:v>
                </c:pt>
                <c:pt idx="12">
                  <c:v>2.3752969121140144E-3</c:v>
                </c:pt>
                <c:pt idx="13">
                  <c:v>3.3698399326032012E-3</c:v>
                </c:pt>
                <c:pt idx="14">
                  <c:v>3.7301834006838669E-3</c:v>
                </c:pt>
                <c:pt idx="15">
                  <c:v>1.2674271229404308E-3</c:v>
                </c:pt>
                <c:pt idx="16">
                  <c:v>5.7708161582852432E-3</c:v>
                </c:pt>
                <c:pt idx="17">
                  <c:v>9.3926111458985592E-3</c:v>
                </c:pt>
                <c:pt idx="18">
                  <c:v>7.9545454545454537E-3</c:v>
                </c:pt>
                <c:pt idx="19">
                  <c:v>3.2846715328467155E-2</c:v>
                </c:pt>
                <c:pt idx="20">
                  <c:v>3.4075104311543813E-2</c:v>
                </c:pt>
                <c:pt idx="21">
                  <c:v>4.5049063336306872E-2</c:v>
                </c:pt>
                <c:pt idx="22">
                  <c:v>2.1577380952380952E-2</c:v>
                </c:pt>
                <c:pt idx="23">
                  <c:v>5.2694325226514065E-2</c:v>
                </c:pt>
                <c:pt idx="24">
                  <c:v>3.8581856100104277E-2</c:v>
                </c:pt>
                <c:pt idx="25">
                  <c:v>3.2094594594594593E-2</c:v>
                </c:pt>
                <c:pt idx="26">
                  <c:v>4.5810877021068105E-2</c:v>
                </c:pt>
                <c:pt idx="27">
                  <c:v>4.8192771084337352E-2</c:v>
                </c:pt>
                <c:pt idx="28">
                  <c:v>6.1938061938061936E-2</c:v>
                </c:pt>
                <c:pt idx="29">
                  <c:v>3.9317123642007241E-2</c:v>
                </c:pt>
                <c:pt idx="30">
                  <c:v>2.7436410402972278E-2</c:v>
                </c:pt>
                <c:pt idx="31">
                  <c:v>5.2061736926975348E-2</c:v>
                </c:pt>
                <c:pt idx="32">
                  <c:v>3.8948626045400239E-2</c:v>
                </c:pt>
                <c:pt idx="33">
                  <c:v>2.197802197802198E-2</c:v>
                </c:pt>
                <c:pt idx="34">
                  <c:v>7.8171978352375229E-3</c:v>
                </c:pt>
                <c:pt idx="35">
                  <c:v>6.3134779028273403E-3</c:v>
                </c:pt>
              </c:numCache>
              <c:extLst/>
            </c:numRef>
          </c:val>
          <c:smooth val="0"/>
          <c:extLst>
            <c:ext xmlns:c16="http://schemas.microsoft.com/office/drawing/2014/chart" uri="{C3380CC4-5D6E-409C-BE32-E72D297353CC}">
              <c16:uniqueId val="{00000000-D22E-45B8-99AF-BDB21B2DF8E3}"/>
            </c:ext>
          </c:extLst>
        </c:ser>
        <c:dLbls>
          <c:showLegendKey val="0"/>
          <c:showVal val="0"/>
          <c:showCatName val="0"/>
          <c:showSerName val="0"/>
          <c:showPercent val="0"/>
          <c:showBubbleSize val="0"/>
        </c:dLbls>
        <c:smooth val="0"/>
        <c:axId val="521789728"/>
        <c:axId val="521787104"/>
      </c:lineChart>
      <c:dateAx>
        <c:axId val="521789728"/>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1787104"/>
        <c:crosses val="autoZero"/>
        <c:auto val="1"/>
        <c:lblOffset val="100"/>
        <c:baseTimeUnit val="days"/>
      </c:dateAx>
      <c:valAx>
        <c:axId val="5217871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89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B17A8D-560A-46CE-A93C-19239AA82045}" type="datetimeFigureOut">
              <a:rPr lang="en-GB" smtClean="0"/>
              <a:t>17/02/2021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26030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B17A8D-560A-46CE-A93C-19239AA82045}" type="datetimeFigureOut">
              <a:rPr lang="en-GB" smtClean="0"/>
              <a:t>17/02/2021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383059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B17A8D-560A-46CE-A93C-19239AA82045}" type="datetimeFigureOut">
              <a:rPr lang="en-GB" smtClean="0"/>
              <a:t>17/02/2021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225171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B17A8D-560A-46CE-A93C-19239AA82045}" type="datetimeFigureOut">
              <a:rPr lang="en-GB" smtClean="0"/>
              <a:t>17/02/2021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339282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B17A8D-560A-46CE-A93C-19239AA82045}" type="datetimeFigureOut">
              <a:rPr lang="en-GB" smtClean="0"/>
              <a:t>17/02/2021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383981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B17A8D-560A-46CE-A93C-19239AA82045}" type="datetimeFigureOut">
              <a:rPr lang="en-GB" smtClean="0"/>
              <a:t>17/02/2021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75524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B17A8D-560A-46CE-A93C-19239AA82045}" type="datetimeFigureOut">
              <a:rPr lang="en-GB" smtClean="0"/>
              <a:t>17/02/2021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106258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B17A8D-560A-46CE-A93C-19239AA82045}" type="datetimeFigureOut">
              <a:rPr lang="en-GB" smtClean="0"/>
              <a:t>17/02/2021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72486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17A8D-560A-46CE-A93C-19239AA82045}" type="datetimeFigureOut">
              <a:rPr lang="en-GB" smtClean="0"/>
              <a:t>17/02/2021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856956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B17A8D-560A-46CE-A93C-19239AA82045}" type="datetimeFigureOut">
              <a:rPr lang="en-GB" smtClean="0"/>
              <a:t>17/02/2021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110723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B17A8D-560A-46CE-A93C-19239AA82045}" type="datetimeFigureOut">
              <a:rPr lang="en-GB" smtClean="0"/>
              <a:t>17/02/2021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F22164-A471-4025-8CBC-3A70DB03073D}" type="slidenum">
              <a:rPr lang="en-GB" smtClean="0"/>
              <a:t>‹#›</a:t>
            </a:fld>
            <a:endParaRPr lang="en-GB"/>
          </a:p>
        </p:txBody>
      </p:sp>
    </p:spTree>
    <p:extLst>
      <p:ext uri="{BB962C8B-B14F-4D97-AF65-F5344CB8AC3E}">
        <p14:creationId xmlns:p14="http://schemas.microsoft.com/office/powerpoint/2010/main" val="71402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17A8D-560A-46CE-A93C-19239AA82045}" type="datetimeFigureOut">
              <a:rPr lang="en-GB" smtClean="0"/>
              <a:t>17/02/2021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2164-A471-4025-8CBC-3A70DB03073D}" type="slidenum">
              <a:rPr lang="en-GB" smtClean="0"/>
              <a:t>‹#›</a:t>
            </a:fld>
            <a:endParaRPr lang="en-GB"/>
          </a:p>
        </p:txBody>
      </p:sp>
    </p:spTree>
    <p:extLst>
      <p:ext uri="{BB962C8B-B14F-4D97-AF65-F5344CB8AC3E}">
        <p14:creationId xmlns:p14="http://schemas.microsoft.com/office/powerpoint/2010/main" val="470986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chart" Target="../charts/chart8.xml"/></Relationships>
</file>

<file path=ppt/slides/_rels/slide4.xml.rels><?xml version="1.0" encoding="UTF-8" standalone="yes"?>
<Relationships xmlns="http://schemas.openxmlformats.org/package/2006/relationships"><Relationship Id="rId2" Type="http://schemas.openxmlformats.org/officeDocument/2006/relationships/hyperlink" Target="https://www.ox.ac.uk/sites/files/oxford/media_wysiwyg/UK%20evaluation_PHE%20Porton%20Down%20%20University%20of%20Oxford_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evidence-on-the-accuracy-of-lateral-flow-device-test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x.ac.uk/sites/files/oxford/media_wysiwyg/UK%20evaluation_PHE%20Porton%20Down%20%20University%20of%20Oxford_fina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Social care testing programme update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0698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Table 3"/>
          <p:cNvGraphicFramePr>
            <a:graphicFrameLocks noGrp="1"/>
          </p:cNvGraphicFramePr>
          <p:nvPr/>
        </p:nvGraphicFramePr>
        <p:xfrm>
          <a:off x="1196258" y="715142"/>
          <a:ext cx="9540568" cy="5604533"/>
        </p:xfrm>
        <a:graphic>
          <a:graphicData uri="http://schemas.openxmlformats.org/drawingml/2006/table">
            <a:tbl>
              <a:tblPr firstRow="1" bandRow="1">
                <a:tableStyleId>{5C22544A-7EE6-4342-B048-85BDC9FD1C3A}</a:tableStyleId>
              </a:tblPr>
              <a:tblGrid>
                <a:gridCol w="4770284">
                  <a:extLst>
                    <a:ext uri="{9D8B030D-6E8A-4147-A177-3AD203B41FA5}">
                      <a16:colId xmlns:a16="http://schemas.microsoft.com/office/drawing/2014/main" val="742840489"/>
                    </a:ext>
                  </a:extLst>
                </a:gridCol>
                <a:gridCol w="4770284">
                  <a:extLst>
                    <a:ext uri="{9D8B030D-6E8A-4147-A177-3AD203B41FA5}">
                      <a16:colId xmlns:a16="http://schemas.microsoft.com/office/drawing/2014/main" val="164044646"/>
                    </a:ext>
                  </a:extLst>
                </a:gridCol>
              </a:tblGrid>
              <a:tr h="404905">
                <a:tc>
                  <a:txBody>
                    <a:bodyPr/>
                    <a:lstStyle/>
                    <a:p>
                      <a:r>
                        <a:rPr lang="en-GB" sz="2000" dirty="0"/>
                        <a:t>Social Care setting/cohort</a:t>
                      </a:r>
                    </a:p>
                  </a:txBody>
                  <a:tcPr/>
                </a:tc>
                <a:tc>
                  <a:txBody>
                    <a:bodyPr/>
                    <a:lstStyle/>
                    <a:p>
                      <a:r>
                        <a:rPr lang="en-GB" sz="2000" dirty="0"/>
                        <a:t>Testing approach</a:t>
                      </a:r>
                    </a:p>
                  </a:txBody>
                  <a:tcPr/>
                </a:tc>
                <a:extLst>
                  <a:ext uri="{0D108BD9-81ED-4DB2-BD59-A6C34878D82A}">
                    <a16:rowId xmlns:a16="http://schemas.microsoft.com/office/drawing/2014/main" val="440565329"/>
                  </a:ext>
                </a:extLst>
              </a:tr>
              <a:tr h="1297913">
                <a:tc>
                  <a:txBody>
                    <a:bodyPr/>
                    <a:lstStyle/>
                    <a:p>
                      <a:r>
                        <a:rPr lang="en-GB" sz="2000" dirty="0"/>
                        <a:t>Care homes Staff</a:t>
                      </a:r>
                    </a:p>
                  </a:txBody>
                  <a:tcPr/>
                </a:tc>
                <a:tc>
                  <a:txBody>
                    <a:bodyPr/>
                    <a:lstStyle/>
                    <a:p>
                      <a:r>
                        <a:rPr lang="en-GB" sz="2000" dirty="0"/>
                        <a:t>PCR Weekly</a:t>
                      </a:r>
                    </a:p>
                    <a:p>
                      <a:r>
                        <a:rPr lang="en-GB" sz="2000" dirty="0"/>
                        <a:t>LFD Twice weekly</a:t>
                      </a:r>
                      <a:r>
                        <a:rPr lang="en-GB" sz="2000" baseline="0" dirty="0"/>
                        <a:t> </a:t>
                      </a:r>
                    </a:p>
                    <a:p>
                      <a:r>
                        <a:rPr lang="en-GB" sz="2000" baseline="0" dirty="0"/>
                        <a:t>Outbreak testing</a:t>
                      </a:r>
                    </a:p>
                    <a:p>
                      <a:r>
                        <a:rPr lang="en-GB" sz="2000" baseline="0" dirty="0"/>
                        <a:t>LFDs for Visitors</a:t>
                      </a:r>
                      <a:endParaRPr lang="en-GB" sz="2000" dirty="0"/>
                    </a:p>
                  </a:txBody>
                  <a:tcPr/>
                </a:tc>
                <a:extLst>
                  <a:ext uri="{0D108BD9-81ED-4DB2-BD59-A6C34878D82A}">
                    <a16:rowId xmlns:a16="http://schemas.microsoft.com/office/drawing/2014/main" val="2416512099"/>
                  </a:ext>
                </a:extLst>
              </a:tr>
              <a:tr h="404905">
                <a:tc>
                  <a:txBody>
                    <a:bodyPr/>
                    <a:lstStyle/>
                    <a:p>
                      <a:r>
                        <a:rPr lang="en-GB" sz="2000" dirty="0"/>
                        <a:t>Care homes residents</a:t>
                      </a:r>
                    </a:p>
                  </a:txBody>
                  <a:tcPr/>
                </a:tc>
                <a:tc>
                  <a:txBody>
                    <a:bodyPr/>
                    <a:lstStyle/>
                    <a:p>
                      <a:r>
                        <a:rPr lang="en-GB" sz="2000" dirty="0"/>
                        <a:t>PCR in outbreak testing</a:t>
                      </a:r>
                    </a:p>
                  </a:txBody>
                  <a:tcPr/>
                </a:tc>
                <a:extLst>
                  <a:ext uri="{0D108BD9-81ED-4DB2-BD59-A6C34878D82A}">
                    <a16:rowId xmlns:a16="http://schemas.microsoft.com/office/drawing/2014/main" val="2717448557"/>
                  </a:ext>
                </a:extLst>
              </a:tr>
              <a:tr h="404905">
                <a:tc>
                  <a:txBody>
                    <a:bodyPr/>
                    <a:lstStyle/>
                    <a:p>
                      <a:r>
                        <a:rPr lang="en-GB" sz="2000" dirty="0"/>
                        <a:t>Dom Care Staff (</a:t>
                      </a:r>
                      <a:r>
                        <a:rPr lang="en-GB" sz="2000" dirty="0" err="1"/>
                        <a:t>incl</a:t>
                      </a:r>
                      <a:r>
                        <a:rPr lang="en-GB" sz="2000" dirty="0"/>
                        <a:t> supported living)</a:t>
                      </a:r>
                    </a:p>
                  </a:txBody>
                  <a:tcPr/>
                </a:tc>
                <a:tc>
                  <a:txBody>
                    <a:bodyPr/>
                    <a:lstStyle/>
                    <a:p>
                      <a:r>
                        <a:rPr lang="en-GB" sz="2000" dirty="0"/>
                        <a:t>LFD twice weekly</a:t>
                      </a:r>
                    </a:p>
                  </a:txBody>
                  <a:tcPr/>
                </a:tc>
                <a:extLst>
                  <a:ext uri="{0D108BD9-81ED-4DB2-BD59-A6C34878D82A}">
                    <a16:rowId xmlns:a16="http://schemas.microsoft.com/office/drawing/2014/main" val="185254144"/>
                  </a:ext>
                </a:extLst>
              </a:tr>
              <a:tr h="698876">
                <a:tc>
                  <a:txBody>
                    <a:bodyPr/>
                    <a:lstStyle/>
                    <a:p>
                      <a:r>
                        <a:rPr lang="en-GB" sz="2000" dirty="0"/>
                        <a:t>Supported Living Larger Settings (141)</a:t>
                      </a:r>
                    </a:p>
                  </a:txBody>
                  <a:tcPr/>
                </a:tc>
                <a:tc>
                  <a:txBody>
                    <a:bodyPr/>
                    <a:lstStyle/>
                    <a:p>
                      <a:r>
                        <a:rPr lang="en-GB" sz="2000" dirty="0"/>
                        <a:t>PCR</a:t>
                      </a:r>
                      <a:r>
                        <a:rPr lang="en-GB" sz="2000" baseline="0" dirty="0"/>
                        <a:t> weekly</a:t>
                      </a:r>
                    </a:p>
                    <a:p>
                      <a:r>
                        <a:rPr lang="en-GB" sz="2000" baseline="0" dirty="0"/>
                        <a:t>LFDs for visitors</a:t>
                      </a:r>
                      <a:endParaRPr lang="en-GB" sz="2000" dirty="0"/>
                    </a:p>
                  </a:txBody>
                  <a:tcPr/>
                </a:tc>
                <a:extLst>
                  <a:ext uri="{0D108BD9-81ED-4DB2-BD59-A6C34878D82A}">
                    <a16:rowId xmlns:a16="http://schemas.microsoft.com/office/drawing/2014/main" val="1306211011"/>
                  </a:ext>
                </a:extLst>
              </a:tr>
              <a:tr h="758518">
                <a:tc>
                  <a:txBody>
                    <a:bodyPr/>
                    <a:lstStyle/>
                    <a:p>
                      <a:r>
                        <a:rPr lang="en-GB" sz="2000" dirty="0"/>
                        <a:t>Childrens residential Care</a:t>
                      </a:r>
                    </a:p>
                  </a:txBody>
                  <a:tcPr/>
                </a:tc>
                <a:tc>
                  <a:txBody>
                    <a:bodyPr/>
                    <a:lstStyle/>
                    <a:p>
                      <a:r>
                        <a:rPr lang="en-GB" sz="2000" dirty="0"/>
                        <a:t>PCR weekly</a:t>
                      </a:r>
                    </a:p>
                    <a:p>
                      <a:r>
                        <a:rPr lang="en-GB" sz="2000" dirty="0"/>
                        <a:t>LFDs for visitors</a:t>
                      </a:r>
                    </a:p>
                  </a:txBody>
                  <a:tcPr/>
                </a:tc>
                <a:extLst>
                  <a:ext uri="{0D108BD9-81ED-4DB2-BD59-A6C34878D82A}">
                    <a16:rowId xmlns:a16="http://schemas.microsoft.com/office/drawing/2014/main" val="116025280"/>
                  </a:ext>
                </a:extLst>
              </a:tr>
              <a:tr h="404905">
                <a:tc>
                  <a:txBody>
                    <a:bodyPr/>
                    <a:lstStyle/>
                    <a:p>
                      <a:r>
                        <a:rPr lang="en-GB" sz="2000" dirty="0"/>
                        <a:t>Social Workers</a:t>
                      </a:r>
                    </a:p>
                  </a:txBody>
                  <a:tcPr/>
                </a:tc>
                <a:tc>
                  <a:txBody>
                    <a:bodyPr/>
                    <a:lstStyle/>
                    <a:p>
                      <a:r>
                        <a:rPr lang="en-GB" sz="2000" dirty="0"/>
                        <a:t>LFD</a:t>
                      </a:r>
                      <a:r>
                        <a:rPr lang="en-GB" sz="2000" baseline="0" dirty="0"/>
                        <a:t> twice weekly</a:t>
                      </a:r>
                      <a:endParaRPr lang="en-GB" sz="2000" dirty="0"/>
                    </a:p>
                  </a:txBody>
                  <a:tcPr/>
                </a:tc>
                <a:extLst>
                  <a:ext uri="{0D108BD9-81ED-4DB2-BD59-A6C34878D82A}">
                    <a16:rowId xmlns:a16="http://schemas.microsoft.com/office/drawing/2014/main" val="885091343"/>
                  </a:ext>
                </a:extLst>
              </a:tr>
              <a:tr h="404905">
                <a:tc>
                  <a:txBody>
                    <a:bodyPr/>
                    <a:lstStyle/>
                    <a:p>
                      <a:r>
                        <a:rPr lang="en-GB" sz="2000" dirty="0"/>
                        <a:t>Other social care workers</a:t>
                      </a:r>
                    </a:p>
                  </a:txBody>
                  <a:tcPr/>
                </a:tc>
                <a:tc>
                  <a:txBody>
                    <a:bodyPr/>
                    <a:lstStyle/>
                    <a:p>
                      <a:r>
                        <a:rPr lang="en-GB" sz="2000" dirty="0"/>
                        <a:t>LFD twice weekly</a:t>
                      </a:r>
                    </a:p>
                  </a:txBody>
                  <a:tcPr/>
                </a:tc>
                <a:extLst>
                  <a:ext uri="{0D108BD9-81ED-4DB2-BD59-A6C34878D82A}">
                    <a16:rowId xmlns:a16="http://schemas.microsoft.com/office/drawing/2014/main" val="3207132112"/>
                  </a:ext>
                </a:extLst>
              </a:tr>
              <a:tr h="404905">
                <a:tc>
                  <a:txBody>
                    <a:bodyPr/>
                    <a:lstStyle/>
                    <a:p>
                      <a:r>
                        <a:rPr lang="en-GB" sz="2000" dirty="0"/>
                        <a:t>PAs</a:t>
                      </a:r>
                    </a:p>
                  </a:txBody>
                  <a:tcPr/>
                </a:tc>
                <a:tc>
                  <a:txBody>
                    <a:bodyPr/>
                    <a:lstStyle/>
                    <a:p>
                      <a:r>
                        <a:rPr lang="en-GB" sz="2000" dirty="0"/>
                        <a:t>TBC – LFD</a:t>
                      </a:r>
                      <a:r>
                        <a:rPr lang="en-GB" sz="2000" baseline="0" dirty="0"/>
                        <a:t> twice weekly</a:t>
                      </a:r>
                      <a:endParaRPr lang="en-GB" sz="2000" dirty="0"/>
                    </a:p>
                  </a:txBody>
                  <a:tcPr/>
                </a:tc>
                <a:extLst>
                  <a:ext uri="{0D108BD9-81ED-4DB2-BD59-A6C34878D82A}">
                    <a16:rowId xmlns:a16="http://schemas.microsoft.com/office/drawing/2014/main" val="3345830198"/>
                  </a:ext>
                </a:extLst>
              </a:tr>
              <a:tr h="404905">
                <a:tc>
                  <a:txBody>
                    <a:bodyPr/>
                    <a:lstStyle/>
                    <a:p>
                      <a:r>
                        <a:rPr lang="en-GB" sz="2000" dirty="0"/>
                        <a:t>Day Care</a:t>
                      </a:r>
                      <a:r>
                        <a:rPr lang="en-GB" sz="2000" baseline="0" dirty="0"/>
                        <a:t> Settings for adults</a:t>
                      </a:r>
                      <a:endParaRPr lang="en-GB" sz="2000" dirty="0"/>
                    </a:p>
                  </a:txBody>
                  <a:tcPr/>
                </a:tc>
                <a:tc>
                  <a:txBody>
                    <a:bodyPr/>
                    <a:lstStyle/>
                    <a:p>
                      <a:r>
                        <a:rPr lang="en-GB" sz="2000" dirty="0"/>
                        <a:t>TBC -</a:t>
                      </a:r>
                      <a:r>
                        <a:rPr lang="en-GB" sz="2000" baseline="0" dirty="0"/>
                        <a:t> </a:t>
                      </a:r>
                      <a:endParaRPr lang="en-GB" sz="2000" dirty="0"/>
                    </a:p>
                  </a:txBody>
                  <a:tcPr/>
                </a:tc>
                <a:extLst>
                  <a:ext uri="{0D108BD9-81ED-4DB2-BD59-A6C34878D82A}">
                    <a16:rowId xmlns:a16="http://schemas.microsoft.com/office/drawing/2014/main" val="397434661"/>
                  </a:ext>
                </a:extLst>
              </a:tr>
            </a:tbl>
          </a:graphicData>
        </a:graphic>
      </p:graphicFrame>
      <p:sp>
        <p:nvSpPr>
          <p:cNvPr id="5" name="TextBox 4"/>
          <p:cNvSpPr txBox="1"/>
          <p:nvPr/>
        </p:nvSpPr>
        <p:spPr>
          <a:xfrm>
            <a:off x="1366685" y="222957"/>
            <a:ext cx="8229600" cy="400110"/>
          </a:xfrm>
          <a:prstGeom prst="rect">
            <a:avLst/>
          </a:prstGeom>
          <a:noFill/>
        </p:spPr>
        <p:txBody>
          <a:bodyPr wrap="square" rtlCol="0">
            <a:spAutoFit/>
          </a:bodyPr>
          <a:lstStyle/>
          <a:p>
            <a:pPr algn="ctr"/>
            <a:r>
              <a:rPr lang="en-GB" sz="2000" b="1" dirty="0"/>
              <a:t>Wales’ Social Care Testing Programme</a:t>
            </a:r>
          </a:p>
        </p:txBody>
      </p:sp>
    </p:spTree>
    <p:extLst>
      <p:ext uri="{BB962C8B-B14F-4D97-AF65-F5344CB8AC3E}">
        <p14:creationId xmlns:p14="http://schemas.microsoft.com/office/powerpoint/2010/main" val="175363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8000" y="426720"/>
            <a:ext cx="7914640" cy="646331"/>
          </a:xfrm>
          <a:prstGeom prst="rect">
            <a:avLst/>
          </a:prstGeom>
          <a:noFill/>
        </p:spPr>
        <p:txBody>
          <a:bodyPr wrap="square" rtlCol="0">
            <a:spAutoFit/>
          </a:bodyPr>
          <a:lstStyle/>
          <a:p>
            <a:pPr algn="ctr"/>
            <a:r>
              <a:rPr lang="en-GB" dirty="0"/>
              <a:t>Care homes test results by LHB area – </a:t>
            </a:r>
          </a:p>
          <a:p>
            <a:pPr algn="ctr"/>
            <a:r>
              <a:rPr lang="en-GB" dirty="0"/>
              <a:t>Staff and resident, asymptomatic and outbreak testing combined</a:t>
            </a:r>
          </a:p>
        </p:txBody>
      </p:sp>
      <p:sp>
        <p:nvSpPr>
          <p:cNvPr id="4" name="TextBox 3"/>
          <p:cNvSpPr txBox="1"/>
          <p:nvPr/>
        </p:nvSpPr>
        <p:spPr>
          <a:xfrm>
            <a:off x="1070659" y="6043945"/>
            <a:ext cx="9350408" cy="646331"/>
          </a:xfrm>
          <a:prstGeom prst="rect">
            <a:avLst/>
          </a:prstGeom>
          <a:noFill/>
        </p:spPr>
        <p:txBody>
          <a:bodyPr wrap="square" rtlCol="0">
            <a:spAutoFit/>
          </a:bodyPr>
          <a:lstStyle/>
          <a:p>
            <a:pPr algn="ctr"/>
            <a:r>
              <a:rPr lang="en-GB" dirty="0"/>
              <a:t>However – numbers of ‘Red’ care homes in Wales has increased to 340 but scale of outbreaks appear to be reducing</a:t>
            </a:r>
          </a:p>
        </p:txBody>
      </p:sp>
      <p:grpSp>
        <p:nvGrpSpPr>
          <p:cNvPr id="13" name="Group 12"/>
          <p:cNvGrpSpPr/>
          <p:nvPr/>
        </p:nvGrpSpPr>
        <p:grpSpPr>
          <a:xfrm>
            <a:off x="294640" y="1270000"/>
            <a:ext cx="11572240" cy="4583430"/>
            <a:chOff x="-3052536" y="628650"/>
            <a:chExt cx="18297072" cy="5600700"/>
          </a:xfrm>
        </p:grpSpPr>
        <p:graphicFrame>
          <p:nvGraphicFramePr>
            <p:cNvPr id="5" name="Chart 4"/>
            <p:cNvGraphicFramePr>
              <a:graphicFrameLocks/>
            </p:cNvGraphicFramePr>
            <p:nvPr>
              <p:extLst>
                <p:ext uri="{D42A27DB-BD31-4B8C-83A1-F6EECF244321}">
                  <p14:modId xmlns:p14="http://schemas.microsoft.com/office/powerpoint/2010/main" val="1818027033"/>
                </p:ext>
              </p:extLst>
            </p:nvPr>
          </p:nvGraphicFramePr>
          <p:xfrm>
            <a:off x="-3052536" y="628650"/>
            <a:ext cx="4572001" cy="27982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927718686"/>
                </p:ext>
              </p:extLst>
            </p:nvPr>
          </p:nvGraphicFramePr>
          <p:xfrm>
            <a:off x="1519465" y="631825"/>
            <a:ext cx="4572001" cy="2798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194740403"/>
                </p:ext>
              </p:extLst>
            </p:nvPr>
          </p:nvGraphicFramePr>
          <p:xfrm>
            <a:off x="6097814" y="635000"/>
            <a:ext cx="4572000" cy="27982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2453867472"/>
                </p:ext>
              </p:extLst>
            </p:nvPr>
          </p:nvGraphicFramePr>
          <p:xfrm>
            <a:off x="-3052536" y="3426883"/>
            <a:ext cx="4572000" cy="28024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3366489737"/>
                </p:ext>
              </p:extLst>
            </p:nvPr>
          </p:nvGraphicFramePr>
          <p:xfrm>
            <a:off x="1519464" y="3426883"/>
            <a:ext cx="4572000" cy="280246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p:cNvGraphicFramePr>
            <p:nvPr>
              <p:extLst>
                <p:ext uri="{D42A27DB-BD31-4B8C-83A1-F6EECF244321}">
                  <p14:modId xmlns:p14="http://schemas.microsoft.com/office/powerpoint/2010/main" val="3317936238"/>
                </p:ext>
              </p:extLst>
            </p:nvPr>
          </p:nvGraphicFramePr>
          <p:xfrm>
            <a:off x="6091464" y="3426883"/>
            <a:ext cx="4572000" cy="280246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Chart 10"/>
            <p:cNvGraphicFramePr>
              <a:graphicFrameLocks/>
            </p:cNvGraphicFramePr>
            <p:nvPr>
              <p:extLst>
                <p:ext uri="{D42A27DB-BD31-4B8C-83A1-F6EECF244321}">
                  <p14:modId xmlns:p14="http://schemas.microsoft.com/office/powerpoint/2010/main" val="407729539"/>
                </p:ext>
              </p:extLst>
            </p:nvPr>
          </p:nvGraphicFramePr>
          <p:xfrm>
            <a:off x="10672536" y="634093"/>
            <a:ext cx="4572000" cy="280095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2" name="Chart 11"/>
            <p:cNvGraphicFramePr>
              <a:graphicFrameLocks/>
            </p:cNvGraphicFramePr>
            <p:nvPr>
              <p:extLst>
                <p:ext uri="{D42A27DB-BD31-4B8C-83A1-F6EECF244321}">
                  <p14:modId xmlns:p14="http://schemas.microsoft.com/office/powerpoint/2010/main" val="2022710243"/>
                </p:ext>
              </p:extLst>
            </p:nvPr>
          </p:nvGraphicFramePr>
          <p:xfrm>
            <a:off x="10672535" y="3423254"/>
            <a:ext cx="4572000" cy="2802467"/>
          </p:xfrm>
          <a:graphic>
            <a:graphicData uri="http://schemas.openxmlformats.org/drawingml/2006/chart">
              <c:chart xmlns:c="http://schemas.openxmlformats.org/drawingml/2006/chart" xmlns:r="http://schemas.openxmlformats.org/officeDocument/2006/relationships" r:id="rId9"/>
            </a:graphicData>
          </a:graphic>
        </p:graphicFrame>
      </p:grpSp>
    </p:spTree>
    <p:extLst>
      <p:ext uri="{BB962C8B-B14F-4D97-AF65-F5344CB8AC3E}">
        <p14:creationId xmlns:p14="http://schemas.microsoft.com/office/powerpoint/2010/main" val="4225876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Enhanced testing in care homes</a:t>
            </a:r>
          </a:p>
        </p:txBody>
      </p:sp>
      <p:sp>
        <p:nvSpPr>
          <p:cNvPr id="3" name="Content Placeholder 2"/>
          <p:cNvSpPr>
            <a:spLocks noGrp="1"/>
          </p:cNvSpPr>
          <p:nvPr>
            <p:ph idx="1"/>
          </p:nvPr>
        </p:nvSpPr>
        <p:spPr>
          <a:xfrm>
            <a:off x="838200" y="1270535"/>
            <a:ext cx="10515600" cy="4906428"/>
          </a:xfrm>
        </p:spPr>
        <p:txBody>
          <a:bodyPr>
            <a:normAutofit fontScale="92500" lnSpcReduction="10000"/>
          </a:bodyPr>
          <a:lstStyle/>
          <a:p>
            <a:r>
              <a:rPr lang="en-GB" dirty="0"/>
              <a:t>Rationale – introducing twice weekly LFD testing alongside PCR will identify more positive cases more quickly.  Speed particularly important in relation to preventing new strains entering care homes.</a:t>
            </a:r>
          </a:p>
          <a:p>
            <a:r>
              <a:rPr lang="en-GB" b="1" dirty="0">
                <a:solidFill>
                  <a:srgbClr val="002060"/>
                </a:solidFill>
                <a:hlinkClick r:id="rId2"/>
              </a:rPr>
              <a:t>LFD performance </a:t>
            </a:r>
            <a:r>
              <a:rPr lang="en-GB" dirty="0">
                <a:solidFill>
                  <a:srgbClr val="002060"/>
                </a:solidFill>
                <a:hlinkClick r:id="rId2"/>
              </a:rPr>
              <a:t>- Ongoing review in real time for the ‘</a:t>
            </a:r>
            <a:r>
              <a:rPr lang="en-GB" dirty="0" err="1">
                <a:solidFill>
                  <a:srgbClr val="002060"/>
                </a:solidFill>
                <a:hlinkClick r:id="rId2"/>
              </a:rPr>
              <a:t>Innova</a:t>
            </a:r>
            <a:r>
              <a:rPr lang="en-GB" dirty="0">
                <a:solidFill>
                  <a:srgbClr val="002060"/>
                </a:solidFill>
                <a:hlinkClick r:id="rId2"/>
              </a:rPr>
              <a:t> SARS-CoV-2 Antigen Rapid Qualitative Test</a:t>
            </a:r>
            <a:r>
              <a:rPr lang="en-GB" dirty="0">
                <a:hlinkClick r:id="rId2"/>
              </a:rPr>
              <a:t>’</a:t>
            </a:r>
            <a:r>
              <a:rPr lang="en-GB" dirty="0"/>
              <a:t> shows that the test had a specificity of 99.68% (that is, a false-positive rate of 0.32%), an overall sensitivity of 76.8%, and a sensitivity of over 95% for those with high viral loads</a:t>
            </a:r>
          </a:p>
          <a:p>
            <a:r>
              <a:rPr lang="en-GB" dirty="0"/>
              <a:t>Enhanced testing programme</a:t>
            </a:r>
          </a:p>
          <a:p>
            <a:pPr lvl="1"/>
            <a:r>
              <a:rPr lang="en-GB" dirty="0"/>
              <a:t>LFD twice weekly testing for Staff</a:t>
            </a:r>
          </a:p>
          <a:p>
            <a:pPr lvl="1"/>
            <a:r>
              <a:rPr lang="en-GB" dirty="0"/>
              <a:t>LFD daily testing for 10 days in outbreak scenario (case by case basis)</a:t>
            </a:r>
          </a:p>
          <a:p>
            <a:pPr lvl="1"/>
            <a:r>
              <a:rPr lang="en-GB" dirty="0"/>
              <a:t>Financial support via Hardship Fund;</a:t>
            </a:r>
          </a:p>
          <a:p>
            <a:pPr lvl="2"/>
            <a:r>
              <a:rPr lang="en-GB" dirty="0"/>
              <a:t>£600 per care home towards making a safe testing space</a:t>
            </a:r>
          </a:p>
          <a:p>
            <a:pPr lvl="2"/>
            <a:r>
              <a:rPr lang="en-GB" dirty="0"/>
              <a:t>£103 per care home resident towards staff time for training and undertaking additional testing including for visitors</a:t>
            </a:r>
          </a:p>
          <a:p>
            <a:endParaRPr lang="en-GB" dirty="0"/>
          </a:p>
        </p:txBody>
      </p:sp>
    </p:spTree>
    <p:extLst>
      <p:ext uri="{BB962C8B-B14F-4D97-AF65-F5344CB8AC3E}">
        <p14:creationId xmlns:p14="http://schemas.microsoft.com/office/powerpoint/2010/main" val="316309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103"/>
            <a:ext cx="10515600" cy="5596860"/>
          </a:xfrm>
        </p:spPr>
        <p:txBody>
          <a:bodyPr>
            <a:normAutofit fontScale="77500" lnSpcReduction="20000"/>
          </a:bodyPr>
          <a:lstStyle/>
          <a:p>
            <a:pPr marL="0" indent="0">
              <a:buNone/>
            </a:pPr>
            <a:r>
              <a:rPr lang="en-GB" sz="4000" b="1" dirty="0"/>
              <a:t>Use of LFD Testing in Social Care</a:t>
            </a:r>
          </a:p>
          <a:p>
            <a:endParaRPr lang="en-GB" dirty="0"/>
          </a:p>
          <a:p>
            <a:r>
              <a:rPr lang="en-GB" dirty="0"/>
              <a:t>Importance of providing clear messages to support the use of LFDs (evidence links). </a:t>
            </a:r>
          </a:p>
          <a:p>
            <a:r>
              <a:rPr lang="en-GB" dirty="0"/>
              <a:t>The LFD tests are an effective addition to all the risk reduction measures currently in place. </a:t>
            </a:r>
          </a:p>
          <a:p>
            <a:r>
              <a:rPr lang="en-GB" dirty="0"/>
              <a:t>LFDs offer a rapid solution and repeat LFD testing provides comparable results to PCR use weekly (and in some cases even better)</a:t>
            </a:r>
          </a:p>
          <a:p>
            <a:r>
              <a:rPr lang="en-GB" dirty="0"/>
              <a:t>LFDs are very quick compared to PCR testing and provides the ability to limit infection spread earlier than with PCR testing. </a:t>
            </a:r>
          </a:p>
          <a:p>
            <a:r>
              <a:rPr lang="en-GB" dirty="0"/>
              <a:t>LFDs being used as ‘test to safeguard’ and not ‘test to maintain’ in social care</a:t>
            </a:r>
          </a:p>
          <a:p>
            <a:r>
              <a:rPr lang="en-GB" dirty="0"/>
              <a:t>It will not find 100% of infectious cases, however it will identify the most infectious </a:t>
            </a:r>
            <a:r>
              <a:rPr lang="en-GB" dirty="0" err="1"/>
              <a:t>Covid</a:t>
            </a:r>
            <a:r>
              <a:rPr lang="en-GB" dirty="0"/>
              <a:t> positive staff that otherwise would have gone into a care home and potentially infected residents/service users. </a:t>
            </a:r>
          </a:p>
          <a:p>
            <a:r>
              <a:rPr lang="en-GB" dirty="0"/>
              <a:t>DHSC released an evidence note on the effectiveness of LFD in December summarising the pertinent studies, and although this was written in the context of visitor testing, it’s still applicable for staff testing. This can be found here: </a:t>
            </a:r>
            <a:r>
              <a:rPr lang="en-GB" u="sng" dirty="0">
                <a:hlinkClick r:id="rId2"/>
              </a:rPr>
              <a:t>https://www.gov.uk/government/publications/evidence-on-the-accuracy-of-lateral-flow-device-testing</a:t>
            </a:r>
            <a:endParaRPr lang="en-GB" dirty="0"/>
          </a:p>
          <a:p>
            <a:endParaRPr lang="en-GB" dirty="0"/>
          </a:p>
        </p:txBody>
      </p:sp>
    </p:spTree>
    <p:extLst>
      <p:ext uri="{BB962C8B-B14F-4D97-AF65-F5344CB8AC3E}">
        <p14:creationId xmlns:p14="http://schemas.microsoft.com/office/powerpoint/2010/main" val="1442361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604"/>
          </a:xfrm>
        </p:spPr>
        <p:txBody>
          <a:bodyPr>
            <a:normAutofit fontScale="90000"/>
          </a:bodyPr>
          <a:lstStyle/>
          <a:p>
            <a:r>
              <a:rPr lang="en-GB" dirty="0"/>
              <a:t>Evidence behind LFDs </a:t>
            </a:r>
          </a:p>
        </p:txBody>
      </p:sp>
      <p:sp>
        <p:nvSpPr>
          <p:cNvPr id="5" name="TextBox 4"/>
          <p:cNvSpPr txBox="1"/>
          <p:nvPr/>
        </p:nvSpPr>
        <p:spPr>
          <a:xfrm>
            <a:off x="739877" y="953730"/>
            <a:ext cx="10036277" cy="5847755"/>
          </a:xfrm>
          <a:prstGeom prst="rect">
            <a:avLst/>
          </a:prstGeom>
          <a:noFill/>
        </p:spPr>
        <p:txBody>
          <a:bodyPr wrap="square" rtlCol="0">
            <a:spAutoFit/>
          </a:bodyPr>
          <a:lstStyle/>
          <a:p>
            <a:pPr lvl="0" eaLnBrk="0" fontAlgn="base" hangingPunct="0">
              <a:spcBef>
                <a:spcPct val="0"/>
              </a:spcBef>
              <a:spcAft>
                <a:spcPct val="0"/>
              </a:spcAft>
            </a:pPr>
            <a:endParaRPr kumimoji="0" lang="en-US" altLang="en-US" sz="10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More than 130 types of LFD have been assessed and 20,545 evaluations completed. These assessments are ongoing, but one LFD has been </a:t>
            </a:r>
            <a:r>
              <a:rPr lang="en-US" altLang="en-US" dirty="0" err="1">
                <a:solidFill>
                  <a:srgbClr val="0B0C0C"/>
                </a:solidFill>
                <a:latin typeface="nta"/>
              </a:rPr>
              <a:t>prioritised</a:t>
            </a:r>
            <a:r>
              <a:rPr lang="en-US" altLang="en-US" dirty="0">
                <a:solidFill>
                  <a:srgbClr val="0B0C0C"/>
                </a:solidFill>
                <a:latin typeface="nta"/>
              </a:rPr>
              <a:t> based on performance, the ‘</a:t>
            </a:r>
            <a:r>
              <a:rPr lang="en-US" altLang="en-US" dirty="0" err="1">
                <a:solidFill>
                  <a:srgbClr val="0B0C0C"/>
                </a:solidFill>
                <a:latin typeface="nta"/>
              </a:rPr>
              <a:t>Innova</a:t>
            </a:r>
            <a:r>
              <a:rPr lang="en-US" altLang="en-US" dirty="0">
                <a:solidFill>
                  <a:srgbClr val="0B0C0C"/>
                </a:solidFill>
                <a:latin typeface="nta"/>
              </a:rPr>
              <a:t> SARS-CoV-2 Antigen Rapid Qualitative Test’.</a:t>
            </a:r>
          </a:p>
          <a:p>
            <a:pPr marL="171450" lvl="0" indent="-171450" eaLnBrk="0" fontAlgn="base" hangingPunct="0">
              <a:spcBef>
                <a:spcPct val="0"/>
              </a:spcBef>
              <a:spcAft>
                <a:spcPct val="0"/>
              </a:spcAft>
              <a:buFont typeface="Arial" panose="020B0604020202020204" pitchFamily="34" charset="0"/>
              <a:buChar char="•"/>
            </a:pPr>
            <a:endParaRPr kumimoji="0" lang="en-US" altLang="en-US" sz="10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Ongoing validation tests have been performed to date to assess the </a:t>
            </a:r>
            <a:r>
              <a:rPr lang="en-US" altLang="en-US" dirty="0" err="1">
                <a:solidFill>
                  <a:srgbClr val="0B0C0C"/>
                </a:solidFill>
                <a:latin typeface="nta"/>
              </a:rPr>
              <a:t>Innova</a:t>
            </a:r>
            <a:r>
              <a:rPr lang="en-US" altLang="en-US" dirty="0">
                <a:solidFill>
                  <a:srgbClr val="0B0C0C"/>
                </a:solidFill>
                <a:latin typeface="nta"/>
              </a:rPr>
              <a:t> device.</a:t>
            </a:r>
          </a:p>
          <a:p>
            <a:pPr marL="171450" lvl="0" indent="-171450" eaLnBrk="0" fontAlgn="base" hangingPunct="0">
              <a:spcBef>
                <a:spcPct val="0"/>
              </a:spcBef>
              <a:spcAft>
                <a:spcPct val="0"/>
              </a:spcAft>
              <a:buFont typeface="Arial" panose="020B0604020202020204" pitchFamily="34" charset="0"/>
              <a:buChar char="•"/>
            </a:pPr>
            <a:endParaRPr kumimoji="0" lang="en-US" altLang="en-US" sz="10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LFDs are effective at detecting a high viral load in an individual and registering an appropriate positive result. These are people who are thought to be the most infectious.</a:t>
            </a:r>
          </a:p>
          <a:p>
            <a:pPr marL="285750" lvl="0" indent="-285750" eaLnBrk="0" fontAlgn="base" hangingPunct="0">
              <a:spcBef>
                <a:spcPct val="0"/>
              </a:spcBef>
              <a:spcAft>
                <a:spcPct val="0"/>
              </a:spcAft>
              <a:buFont typeface="Arial" panose="020B0604020202020204" pitchFamily="34" charset="0"/>
              <a:buChar char="•"/>
            </a:pPr>
            <a:endParaRPr lang="en-US" altLang="en-US" dirty="0">
              <a:solidFill>
                <a:srgbClr val="0B0C0C"/>
              </a:solidFill>
              <a:latin typeface="nta"/>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Repeat testing with LFDs (twice weekly) produces comparable performance, if not better, than weekly testing with PCR due to the speed of result form the LFD test result.</a:t>
            </a:r>
          </a:p>
          <a:p>
            <a:pPr marL="171450" lvl="0" indent="-171450" eaLnBrk="0" fontAlgn="base" hangingPunct="0">
              <a:spcBef>
                <a:spcPct val="0"/>
              </a:spcBef>
              <a:spcAft>
                <a:spcPct val="0"/>
              </a:spcAft>
              <a:buFont typeface="Arial" panose="020B0604020202020204" pitchFamily="34" charset="0"/>
              <a:buChar char="•"/>
            </a:pPr>
            <a:endParaRPr kumimoji="0" lang="en-US" altLang="en-US" sz="1000" b="0" i="0" u="none" strike="noStrike" cap="none" normalizeH="0" baseline="0" dirty="0">
              <a:ln>
                <a:noFill/>
              </a:ln>
              <a:solidFill>
                <a:schemeClr val="tx1"/>
              </a:solidFill>
              <a:effectLst/>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It is, however, still possible that the test can produce a ‘false positive’</a:t>
            </a:r>
          </a:p>
          <a:p>
            <a:pPr lvl="0" eaLnBrk="0" fontAlgn="base" hangingPunct="0">
              <a:spcBef>
                <a:spcPct val="0"/>
              </a:spcBef>
              <a:spcAft>
                <a:spcPct val="0"/>
              </a:spcAft>
            </a:pPr>
            <a:endParaRPr lang="en-US" altLang="en-US" dirty="0">
              <a:solidFill>
                <a:srgbClr val="0B0C0C"/>
              </a:solidFill>
              <a:latin typeface="nta"/>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B0C0C"/>
                </a:solidFill>
                <a:latin typeface="nta"/>
              </a:rPr>
              <a:t>The accuracy of a test result is determined by several factors:</a:t>
            </a:r>
          </a:p>
          <a:p>
            <a:pPr lvl="0" eaLnBrk="0" fontAlgn="base" hangingPunct="0">
              <a:spcBef>
                <a:spcPct val="0"/>
              </a:spcBef>
              <a:spcAft>
                <a:spcPct val="0"/>
              </a:spcAft>
            </a:pPr>
            <a:endParaRPr kumimoji="0" lang="en-US" altLang="en-US" sz="1000" b="0" i="0" u="none" strike="noStrike" cap="none" normalizeH="0" baseline="0" dirty="0">
              <a:ln>
                <a:noFill/>
              </a:ln>
              <a:solidFill>
                <a:schemeClr val="tx1"/>
              </a:solidFill>
              <a:effectLst/>
            </a:endParaRPr>
          </a:p>
          <a:p>
            <a:pPr lvl="1" eaLnBrk="0" fontAlgn="base" hangingPunct="0">
              <a:spcBef>
                <a:spcPct val="0"/>
              </a:spcBef>
              <a:spcAft>
                <a:spcPct val="0"/>
              </a:spcAft>
              <a:buFontTx/>
              <a:buChar char="•"/>
            </a:pPr>
            <a:r>
              <a:rPr lang="en-US" altLang="en-US" dirty="0">
                <a:solidFill>
                  <a:srgbClr val="0B0C0C"/>
                </a:solidFill>
                <a:latin typeface="nta"/>
              </a:rPr>
              <a:t>sensitivity of a test is a measure of how good the test is at detecting true positive cases</a:t>
            </a:r>
          </a:p>
          <a:p>
            <a:pPr lvl="1" eaLnBrk="0" fontAlgn="base" hangingPunct="0">
              <a:spcBef>
                <a:spcPct val="0"/>
              </a:spcBef>
              <a:spcAft>
                <a:spcPct val="0"/>
              </a:spcAft>
              <a:buFontTx/>
              <a:buChar char="•"/>
            </a:pPr>
            <a:r>
              <a:rPr lang="en-US" altLang="en-US" dirty="0">
                <a:solidFill>
                  <a:srgbClr val="0B0C0C"/>
                </a:solidFill>
                <a:latin typeface="nta"/>
              </a:rPr>
              <a:t>specificity is a measure of how good the test is at detecting true negative cases</a:t>
            </a:r>
          </a:p>
          <a:p>
            <a:pPr lvl="1" eaLnBrk="0" fontAlgn="base" hangingPunct="0">
              <a:spcBef>
                <a:spcPct val="0"/>
              </a:spcBef>
              <a:spcAft>
                <a:spcPct val="0"/>
              </a:spcAft>
              <a:buFontTx/>
              <a:buChar char="•"/>
            </a:pPr>
            <a:r>
              <a:rPr lang="en-US" altLang="en-US" dirty="0">
                <a:solidFill>
                  <a:srgbClr val="0B0C0C"/>
                </a:solidFill>
                <a:latin typeface="nta"/>
              </a:rPr>
              <a:t>prevalence is a measure of how many positive cases there are in a population at any one given time</a:t>
            </a:r>
          </a:p>
          <a:p>
            <a:pPr lvl="1" eaLnBrk="0" fontAlgn="base" hangingPunct="0">
              <a:spcBef>
                <a:spcPct val="0"/>
              </a:spcBef>
              <a:spcAft>
                <a:spcPct val="0"/>
              </a:spcAft>
            </a:pPr>
            <a:endParaRPr lang="en-US" altLang="en-US" dirty="0">
              <a:solidFill>
                <a:srgbClr val="0B0C0C"/>
              </a:solidFill>
              <a:latin typeface="nta"/>
            </a:endParaRPr>
          </a:p>
          <a:p>
            <a:endParaRPr lang="en-GB" dirty="0"/>
          </a:p>
        </p:txBody>
      </p:sp>
    </p:spTree>
    <p:extLst>
      <p:ext uri="{BB962C8B-B14F-4D97-AF65-F5344CB8AC3E}">
        <p14:creationId xmlns:p14="http://schemas.microsoft.com/office/powerpoint/2010/main" val="143759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a:t>
            </a:r>
            <a:r>
              <a:rPr lang="en-GB" dirty="0" err="1"/>
              <a:t>cont</a:t>
            </a:r>
            <a:r>
              <a:rPr lang="en-GB" dirty="0"/>
              <a:t>….</a:t>
            </a:r>
          </a:p>
        </p:txBody>
      </p:sp>
      <p:sp>
        <p:nvSpPr>
          <p:cNvPr id="3" name="Content Placeholder 2"/>
          <p:cNvSpPr>
            <a:spLocks noGrp="1"/>
          </p:cNvSpPr>
          <p:nvPr>
            <p:ph idx="1"/>
          </p:nvPr>
        </p:nvSpPr>
        <p:spPr>
          <a:xfrm>
            <a:off x="838200" y="1530417"/>
            <a:ext cx="10515600" cy="4646546"/>
          </a:xfrm>
        </p:spPr>
        <p:txBody>
          <a:bodyPr>
            <a:normAutofit lnSpcReduction="10000"/>
          </a:bodyPr>
          <a:lstStyle/>
          <a:p>
            <a:pPr lvl="1" eaLnBrk="0" fontAlgn="base" hangingPunct="0">
              <a:spcBef>
                <a:spcPct val="0"/>
              </a:spcBef>
              <a:spcAft>
                <a:spcPct val="0"/>
              </a:spcAft>
            </a:pPr>
            <a:endParaRPr lang="en-US" altLang="en-US" sz="2000" dirty="0">
              <a:solidFill>
                <a:srgbClr val="0B0C0C"/>
              </a:solidFill>
              <a:latin typeface="nta"/>
            </a:endParaRPr>
          </a:p>
          <a:p>
            <a:r>
              <a:rPr lang="en-GB" sz="2000" dirty="0">
                <a:latin typeface="Arial" panose="020B0604020202020204" pitchFamily="34" charset="0"/>
                <a:cs typeface="Arial" panose="020B0604020202020204" pitchFamily="34" charset="0"/>
                <a:hlinkClick r:id="rId2"/>
              </a:rPr>
              <a:t>Ongoing review in real time for the ‘</a:t>
            </a:r>
            <a:r>
              <a:rPr lang="en-GB" sz="2000" dirty="0" err="1">
                <a:latin typeface="Arial" panose="020B0604020202020204" pitchFamily="34" charset="0"/>
                <a:cs typeface="Arial" panose="020B0604020202020204" pitchFamily="34" charset="0"/>
                <a:hlinkClick r:id="rId2"/>
              </a:rPr>
              <a:t>Innova</a:t>
            </a:r>
            <a:r>
              <a:rPr lang="en-GB" sz="2000" dirty="0">
                <a:latin typeface="Arial" panose="020B0604020202020204" pitchFamily="34" charset="0"/>
                <a:cs typeface="Arial" panose="020B0604020202020204" pitchFamily="34" charset="0"/>
                <a:hlinkClick r:id="rId2"/>
              </a:rPr>
              <a:t> SARS-CoV-2 Antigen Rapid Qualitative Test’</a:t>
            </a:r>
            <a:r>
              <a:rPr lang="en-GB" sz="2000" dirty="0">
                <a:latin typeface="Arial" panose="020B0604020202020204" pitchFamily="34" charset="0"/>
                <a:cs typeface="Arial" panose="020B0604020202020204" pitchFamily="34" charset="0"/>
              </a:rPr>
              <a:t> shows that the test had a specificity of 99.68% (that is, a false-positive rate of 0.32%), an overall sensitivity of 76.8%, and a sensitivity of over 95% for those with high viral loads</a:t>
            </a:r>
          </a:p>
          <a:p>
            <a:pPr marL="0" indent="0">
              <a:buNone/>
            </a:pPr>
            <a:endParaRPr lang="en-GB" sz="2000" dirty="0">
              <a:latin typeface="Arial" panose="020B0604020202020204" pitchFamily="34" charset="0"/>
              <a:cs typeface="Arial" panose="020B0604020202020204" pitchFamily="34" charset="0"/>
            </a:endParaRPr>
          </a:p>
          <a:p>
            <a:r>
              <a:rPr lang="en-US" altLang="en-US" sz="2000" dirty="0">
                <a:solidFill>
                  <a:srgbClr val="0B0C0C"/>
                </a:solidFill>
                <a:latin typeface="nta"/>
              </a:rPr>
              <a:t>Growing body of evidence to show that as people become more proficient in using the LFD result the reliability of the result increases.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preliminary report from the joint PHE </a:t>
            </a:r>
            <a:r>
              <a:rPr lang="en-GB" sz="2000" dirty="0" err="1">
                <a:latin typeface="Arial" panose="020B0604020202020204" pitchFamily="34" charset="0"/>
                <a:cs typeface="Arial" panose="020B0604020202020204" pitchFamily="34" charset="0"/>
              </a:rPr>
              <a:t>Porton</a:t>
            </a:r>
            <a:r>
              <a:rPr lang="en-GB" sz="2000" dirty="0">
                <a:latin typeface="Arial" panose="020B0604020202020204" pitchFamily="34" charset="0"/>
                <a:cs typeface="Arial" panose="020B0604020202020204" pitchFamily="34" charset="0"/>
              </a:rPr>
              <a:t> Down and University of Oxford SARS-CoV-2 test development and validation cell found the sensitivity of the ‘</a:t>
            </a:r>
            <a:r>
              <a:rPr lang="en-GB" sz="2000" dirty="0" err="1">
                <a:latin typeface="Arial" panose="020B0604020202020204" pitchFamily="34" charset="0"/>
                <a:cs typeface="Arial" panose="020B0604020202020204" pitchFamily="34" charset="0"/>
              </a:rPr>
              <a:t>Innova</a:t>
            </a:r>
            <a:r>
              <a:rPr lang="en-GB" sz="2000" dirty="0">
                <a:latin typeface="Arial" panose="020B0604020202020204" pitchFamily="34" charset="0"/>
                <a:cs typeface="Arial" panose="020B0604020202020204" pitchFamily="34" charset="0"/>
              </a:rPr>
              <a:t> SARS-CoV-2 Antigen Rapid Qualitative Test’ dropped from 79% when used by laboratory scientists compared to 73% when used by trained healthcare staff compared to 58% when used by self-trained members of the public. This means there is a higher chance of false negatives when the tests are used by self-trained users </a:t>
            </a:r>
            <a:r>
              <a:rPr lang="en-GB" sz="2000" b="1" u="sng" dirty="0">
                <a:latin typeface="Arial" panose="020B0604020202020204" pitchFamily="34" charset="0"/>
                <a:cs typeface="Arial" panose="020B0604020202020204" pitchFamily="34" charset="0"/>
              </a:rPr>
              <a:t>until they develop more experience</a:t>
            </a:r>
          </a:p>
        </p:txBody>
      </p:sp>
    </p:spTree>
    <p:extLst>
      <p:ext uri="{BB962C8B-B14F-4D97-AF65-F5344CB8AC3E}">
        <p14:creationId xmlns:p14="http://schemas.microsoft.com/office/powerpoint/2010/main" val="3928411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FF3C5B18883D4E21973B57C2EEED7FD1" version="1.0.0">
  <systemFields>
    <field name="Objective-Id">
      <value order="0">A33372378</value>
    </field>
    <field name="Objective-Title">
      <value order="0">Social care testing programme update and LFD evidence 090221</value>
    </field>
    <field name="Objective-Description">
      <value order="0"/>
    </field>
    <field name="Objective-CreationStamp">
      <value order="0">2021-02-09T14:10:52Z</value>
    </field>
    <field name="Objective-IsApproved">
      <value order="0">false</value>
    </field>
    <field name="Objective-IsPublished">
      <value order="0">true</value>
    </field>
    <field name="Objective-DatePublished">
      <value order="0">2021-02-09T14:11:22Z</value>
    </field>
    <field name="Objective-ModificationStamp">
      <value order="0">2021-02-09T14:11:22Z</value>
    </field>
    <field name="Objective-Owner">
      <value order="0">Davies, Shelley (HSS - Social Services and Integration)</value>
    </field>
    <field name="Objective-Path">
      <value order="0">Objective Global Folder:Business File Plan:COVID-19:# Health &amp; Social Services (HSS) - COVID-19 (Coronavirus):1 - Save:/Albert Heaney - Social Services and Integration Directorate:Social Services and Integration Directorate - Novel Corona Virus - 2020:Social Services and Integration Directorate - Novel Corona Virus - 2020:Covid-19 Testing - Social Care Strategy (and email link to WG testing strategy)</value>
    </field>
    <field name="Objective-Parent">
      <value order="0">Covid-19 Testing - Social Care Strategy (and email link to WG testing strategy)</value>
    </field>
    <field name="Objective-State">
      <value order="0">Published</value>
    </field>
    <field name="Objective-VersionId">
      <value order="0">vA66070880</value>
    </field>
    <field name="Objective-Version">
      <value order="0">1.0</value>
    </field>
    <field name="Objective-VersionNumber">
      <value order="0">2</value>
    </field>
    <field name="Objective-VersionComment">
      <value order="0">Version 2</value>
    </field>
    <field name="Objective-FileNumber">
      <value order="0">qA1418611</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2021-02-09T00:00:00Z</value>
      </field>
      <field name="Objective-What to Keep">
        <value order="0">No</value>
      </field>
      <field name="Objective-Official Translation">
        <value order="0"/>
      </field>
      <field name="Objective-Connect Creator">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otalTime>317</TotalTime>
  <Words>865</Words>
  <Application>Microsoft Office PowerPoint</Application>
  <PresentationFormat>Widescreen</PresentationFormat>
  <Paragraphs>80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nta</vt:lpstr>
      <vt:lpstr>Office Theme</vt:lpstr>
      <vt:lpstr>Social care testing programme update</vt:lpstr>
      <vt:lpstr>PowerPoint Presentation</vt:lpstr>
      <vt:lpstr>PowerPoint Presentation</vt:lpstr>
      <vt:lpstr>Enhanced testing in care homes</vt:lpstr>
      <vt:lpstr>PowerPoint Presentation</vt:lpstr>
      <vt:lpstr>Evidence behind LFDs </vt:lpstr>
      <vt:lpstr>Evidence cont….</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Davies, Shelley (HSS - Social Services and Integration)</dc:creator>
  <cp:lastModifiedBy>Rachel Pitman</cp:lastModifiedBy>
  <cp:revision>9</cp:revision>
  <dcterms:created xsi:type="dcterms:W3CDTF">2021-02-04T09:59:53Z</dcterms:created>
  <dcterms:modified xsi:type="dcterms:W3CDTF">2021-02-17T14:06:10Z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A33372378</vt:lpwstr>
  </property>
  <property fmtid="{D5CDD505-2E9C-101B-9397-08002B2CF9AE}" pid="4" name="Objective-Title">
    <vt:lpwstr>Social care testing programme update and LFD evidence 090221</vt:lpwstr>
  </property>
  <property fmtid="{D5CDD505-2E9C-101B-9397-08002B2CF9AE}" pid="5" name="Objective-Description">
    <vt:lpwstr/>
  </property>
  <property fmtid="{D5CDD505-2E9C-101B-9397-08002B2CF9AE}" pid="6" name="Objective-CreationStamp">
    <vt:filetime>2021-02-09T14:11:00Z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2021-02-09T14:11:22Z</vt:filetime>
  </property>
  <property fmtid="{D5CDD505-2E9C-101B-9397-08002B2CF9AE}" pid="10" name="Objective-ModificationStamp">
    <vt:filetime>2021-02-09T14:11:22Z</vt:filetime>
  </property>
  <property fmtid="{D5CDD505-2E9C-101B-9397-08002B2CF9AE}" pid="11" name="Objective-Owner">
    <vt:lpwstr>Davies, Shelley (HSS - Social Services and Integration)</vt:lpwstr>
  </property>
  <property fmtid="{D5CDD505-2E9C-101B-9397-08002B2CF9AE}" pid="12" name="Objective-Path">
    <vt:lpwstr>Objective Global Folder:Business File Plan:COVID-19:# Health &amp; Social Services (HSS) - COVID-19 (Coronavirus):1 - Save:/Albert Heaney - Social Services and Integration Directorate:Social Services and Integration Directorate - Novel Corona Virus - 2020:Soc</vt:lpwstr>
  </property>
  <property fmtid="{D5CDD505-2E9C-101B-9397-08002B2CF9AE}" pid="13" name="Objective-Parent">
    <vt:lpwstr>Covid-19 Testing - Social Care Strategy (and email link to WG testing strategy)</vt:lpwstr>
  </property>
  <property fmtid="{D5CDD505-2E9C-101B-9397-08002B2CF9AE}" pid="14" name="Objective-State">
    <vt:lpwstr>Published</vt:lpwstr>
  </property>
  <property fmtid="{D5CDD505-2E9C-101B-9397-08002B2CF9AE}" pid="15" name="Objective-VersionId">
    <vt:lpwstr>vA66070880</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Version 2</vt:lpwstr>
  </property>
  <property fmtid="{D5CDD505-2E9C-101B-9397-08002B2CF9AE}" pid="19" name="Objective-FileNumber">
    <vt:lpwstr>qA1418611</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filetime>2021-02-09T00:00:00Z</vt:filetime>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ies>
</file>